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7" r:id="rId3"/>
    <p:sldId id="268" r:id="rId4"/>
    <p:sldId id="269" r:id="rId5"/>
    <p:sldId id="257" r:id="rId6"/>
    <p:sldId id="258" r:id="rId7"/>
    <p:sldId id="259" r:id="rId8"/>
    <p:sldId id="260" r:id="rId9"/>
    <p:sldId id="261" r:id="rId10"/>
    <p:sldId id="262" r:id="rId11"/>
    <p:sldId id="263" r:id="rId12"/>
    <p:sldId id="264" r:id="rId1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000A"/>
    <a:srgbClr val="C5C9C4"/>
    <a:srgbClr val="AACBC1"/>
    <a:srgbClr val="4E4251"/>
    <a:srgbClr val="739488"/>
    <a:srgbClr val="E83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5" d="100"/>
          <a:sy n="125" d="100"/>
        </p:scale>
        <p:origin x="2492"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463850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770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30534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69492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99121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46211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08919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19124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87720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1900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514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743508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2378EC-3B1E-42A1-A67C-5DE012CC2748}"/>
              </a:ext>
            </a:extLst>
          </p:cNvPr>
          <p:cNvSpPr txBox="1"/>
          <p:nvPr/>
        </p:nvSpPr>
        <p:spPr>
          <a:xfrm>
            <a:off x="4515583" y="4092009"/>
            <a:ext cx="4708321" cy="1015663"/>
          </a:xfrm>
          <a:prstGeom prst="rect">
            <a:avLst/>
          </a:prstGeom>
          <a:noFill/>
        </p:spPr>
        <p:txBody>
          <a:bodyPr wrap="square" rtlCol="0">
            <a:spAutoFit/>
          </a:bodyPr>
          <a:lstStyle/>
          <a:p>
            <a:pPr algn="r"/>
            <a:r>
              <a:rPr lang="ja-JP" altLang="en-US" sz="6000" dirty="0">
                <a:latin typeface="游ゴシック" panose="020B0400000000000000" pitchFamily="50" charset="-128"/>
                <a:ea typeface="游ゴシック" panose="020B0400000000000000" pitchFamily="50" charset="-128"/>
              </a:rPr>
              <a:t>橋本　大輝</a:t>
            </a:r>
          </a:p>
        </p:txBody>
      </p:sp>
      <p:sp>
        <p:nvSpPr>
          <p:cNvPr id="5" name="テキスト ボックス 4">
            <a:extLst>
              <a:ext uri="{FF2B5EF4-FFF2-40B4-BE49-F238E27FC236}">
                <a16:creationId xmlns:a16="http://schemas.microsoft.com/office/drawing/2014/main" id="{5A1CB498-DDCD-4E22-837A-25153136B054}"/>
              </a:ext>
            </a:extLst>
          </p:cNvPr>
          <p:cNvSpPr txBox="1"/>
          <p:nvPr/>
        </p:nvSpPr>
        <p:spPr>
          <a:xfrm>
            <a:off x="6668396" y="3071426"/>
            <a:ext cx="2555508" cy="461665"/>
          </a:xfrm>
          <a:prstGeom prst="rect">
            <a:avLst/>
          </a:prstGeom>
          <a:noFill/>
        </p:spPr>
        <p:txBody>
          <a:bodyPr wrap="none" rtlCol="0">
            <a:spAutoFit/>
          </a:bodyPr>
          <a:lstStyle/>
          <a:p>
            <a:pPr algn="r"/>
            <a:r>
              <a:rPr lang="en-US" altLang="ja-JP" sz="1200" dirty="0">
                <a:latin typeface="游ゴシック" panose="020B0400000000000000" pitchFamily="50" charset="-128"/>
                <a:ea typeface="游ゴシック" panose="020B0400000000000000" pitchFamily="50" charset="-128"/>
              </a:rPr>
              <a:t>ASO</a:t>
            </a:r>
            <a:r>
              <a:rPr lang="ja-JP" altLang="en-US" sz="1200" dirty="0">
                <a:latin typeface="游ゴシック" panose="020B0400000000000000" pitchFamily="50" charset="-128"/>
                <a:ea typeface="游ゴシック" panose="020B0400000000000000" pitchFamily="50" charset="-128"/>
              </a:rPr>
              <a:t>ポップカルチャー専門学校</a:t>
            </a:r>
            <a:endParaRPr lang="en-US" altLang="ja-JP" sz="1200" dirty="0">
              <a:latin typeface="游ゴシック" panose="020B0400000000000000" pitchFamily="50" charset="-128"/>
              <a:ea typeface="游ゴシック" panose="020B0400000000000000" pitchFamily="50" charset="-128"/>
            </a:endParaRPr>
          </a:p>
          <a:p>
            <a:pPr algn="r"/>
            <a:r>
              <a:rPr lang="ja-JP" altLang="en-US" sz="1200" dirty="0">
                <a:latin typeface="游ゴシック" panose="020B0400000000000000" pitchFamily="50" charset="-128"/>
                <a:ea typeface="游ゴシック" panose="020B0400000000000000" pitchFamily="50" charset="-128"/>
              </a:rPr>
              <a:t>ゲーム・</a:t>
            </a:r>
            <a:r>
              <a:rPr lang="en-US" altLang="ja-JP" sz="1200" dirty="0">
                <a:latin typeface="游ゴシック" panose="020B0400000000000000" pitchFamily="50" charset="-128"/>
                <a:ea typeface="游ゴシック" panose="020B0400000000000000" pitchFamily="50" charset="-128"/>
              </a:rPr>
              <a:t>CG</a:t>
            </a:r>
            <a:r>
              <a:rPr lang="ja-JP" altLang="en-US" sz="1200" dirty="0">
                <a:latin typeface="游ゴシック" panose="020B0400000000000000" pitchFamily="50" charset="-128"/>
                <a:ea typeface="游ゴシック" panose="020B0400000000000000" pitchFamily="50" charset="-128"/>
              </a:rPr>
              <a:t>・アニメ科ゲーム専攻</a:t>
            </a:r>
          </a:p>
        </p:txBody>
      </p:sp>
      <p:sp>
        <p:nvSpPr>
          <p:cNvPr id="6" name="テキスト ボックス 5">
            <a:extLst>
              <a:ext uri="{FF2B5EF4-FFF2-40B4-BE49-F238E27FC236}">
                <a16:creationId xmlns:a16="http://schemas.microsoft.com/office/drawing/2014/main" id="{BAC92693-347F-489B-9445-355FCC7B13EB}"/>
              </a:ext>
            </a:extLst>
          </p:cNvPr>
          <p:cNvSpPr txBox="1"/>
          <p:nvPr/>
        </p:nvSpPr>
        <p:spPr>
          <a:xfrm>
            <a:off x="7365212" y="3627882"/>
            <a:ext cx="1858691" cy="369332"/>
          </a:xfrm>
          <a:prstGeom prst="rect">
            <a:avLst/>
          </a:prstGeom>
          <a:noFill/>
        </p:spPr>
        <p:txBody>
          <a:bodyPr wrap="square" rtlCol="0">
            <a:spAutoFit/>
          </a:bodyPr>
          <a:lstStyle/>
          <a:p>
            <a:pPr algn="r"/>
            <a:r>
              <a:rPr lang="ja-JP" altLang="en-US" dirty="0">
                <a:latin typeface="游ゴシック" panose="020B0400000000000000" pitchFamily="50" charset="-128"/>
                <a:ea typeface="游ゴシック" panose="020B0400000000000000" pitchFamily="50" charset="-128"/>
              </a:rPr>
              <a:t>プログラマー</a:t>
            </a:r>
          </a:p>
        </p:txBody>
      </p:sp>
      <p:sp>
        <p:nvSpPr>
          <p:cNvPr id="7" name="テキスト ボックス 6">
            <a:extLst>
              <a:ext uri="{FF2B5EF4-FFF2-40B4-BE49-F238E27FC236}">
                <a16:creationId xmlns:a16="http://schemas.microsoft.com/office/drawing/2014/main" id="{8CA345B5-EAED-45B6-A5C9-9C8F7BD9B2A7}"/>
              </a:ext>
            </a:extLst>
          </p:cNvPr>
          <p:cNvSpPr txBox="1"/>
          <p:nvPr/>
        </p:nvSpPr>
        <p:spPr>
          <a:xfrm>
            <a:off x="356690" y="1802129"/>
            <a:ext cx="5650586" cy="1015663"/>
          </a:xfrm>
          <a:prstGeom prst="rect">
            <a:avLst/>
          </a:prstGeom>
          <a:noFill/>
        </p:spPr>
        <p:txBody>
          <a:bodyPr wrap="none" rtlCol="0">
            <a:spAutoFit/>
          </a:bodyPr>
          <a:lstStyle/>
          <a:p>
            <a:pPr algn="ctr"/>
            <a:r>
              <a:rPr lang="en-US" altLang="ja-JP" sz="6000" dirty="0">
                <a:latin typeface="Arial Black" panose="020B0A04020102020204" pitchFamily="34" charset="0"/>
                <a:ea typeface="ＭＳ 明朝" panose="02020609040205080304" pitchFamily="17" charset="-128"/>
              </a:rPr>
              <a:t> PORTFOLIO </a:t>
            </a:r>
            <a:endParaRPr lang="ja-JP" altLang="en-US" sz="6000" dirty="0">
              <a:latin typeface="Arial Black" panose="020B0A04020102020204" pitchFamily="34" charset="0"/>
              <a:ea typeface="ＭＳ 明朝" panose="02020609040205080304" pitchFamily="17" charset="-128"/>
            </a:endParaRPr>
          </a:p>
        </p:txBody>
      </p:sp>
      <p:sp>
        <p:nvSpPr>
          <p:cNvPr id="2" name="正方形/長方形 1">
            <a:extLst>
              <a:ext uri="{FF2B5EF4-FFF2-40B4-BE49-F238E27FC236}">
                <a16:creationId xmlns:a16="http://schemas.microsoft.com/office/drawing/2014/main" id="{850D965D-9CA7-489D-86E4-8FEF963C69D8}"/>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8" name="正方形/長方形 7">
            <a:extLst>
              <a:ext uri="{FF2B5EF4-FFF2-40B4-BE49-F238E27FC236}">
                <a16:creationId xmlns:a16="http://schemas.microsoft.com/office/drawing/2014/main" id="{5A0E2DC1-442C-4B62-A713-ACCB2E6DB4A2}"/>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正方形/長方形 2">
            <a:extLst>
              <a:ext uri="{FF2B5EF4-FFF2-40B4-BE49-F238E27FC236}">
                <a16:creationId xmlns:a16="http://schemas.microsoft.com/office/drawing/2014/main" id="{750CF464-C798-4425-B3DA-C215466242E8}"/>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379256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mn-ea"/>
              </a:rPr>
              <a:t>製作時期</a:t>
            </a:r>
            <a:endParaRPr kumimoji="1" lang="en-US" altLang="ja-JP" sz="1600" dirty="0">
              <a:latin typeface="+mn-ea"/>
            </a:endParaRPr>
          </a:p>
          <a:p>
            <a:pPr algn="r"/>
            <a:r>
              <a:rPr kumimoji="1" lang="ja-JP" altLang="en-US" sz="1600" dirty="0">
                <a:latin typeface="+mn-ea"/>
              </a:rPr>
              <a:t>使用言語</a:t>
            </a:r>
            <a:endParaRPr kumimoji="1" lang="en-US" altLang="ja-JP" sz="1600" dirty="0">
              <a:latin typeface="+mn-ea"/>
            </a:endParaRPr>
          </a:p>
          <a:p>
            <a:pPr algn="r"/>
            <a:r>
              <a:rPr kumimoji="1" lang="ja-JP" altLang="en-US" sz="1600" dirty="0">
                <a:latin typeface="+mn-ea"/>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mn-ea"/>
              </a:rPr>
              <a:t>２年後期</a:t>
            </a:r>
            <a:endParaRPr kumimoji="1" lang="en-US" altLang="ja-JP" sz="1600" dirty="0">
              <a:latin typeface="+mn-ea"/>
            </a:endParaRPr>
          </a:p>
          <a:p>
            <a:r>
              <a:rPr kumimoji="1" lang="ja-JP" altLang="en-US" sz="1600" dirty="0">
                <a:latin typeface="+mn-ea"/>
              </a:rPr>
              <a:t>Ｃ</a:t>
            </a:r>
            <a:r>
              <a:rPr kumimoji="1" lang="ja-JP" altLang="ja-JP" sz="1600" dirty="0">
                <a:latin typeface="+mn-ea"/>
              </a:rPr>
              <a:t>＋＋</a:t>
            </a:r>
            <a:endParaRPr kumimoji="1" lang="en-US" altLang="ja-JP" sz="1600" dirty="0">
              <a:latin typeface="+mn-ea"/>
            </a:endParaRPr>
          </a:p>
          <a:p>
            <a:r>
              <a:rPr kumimoji="1" lang="ja-JP" altLang="en-US" sz="1600" dirty="0">
                <a:latin typeface="+mn-ea"/>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mn-ea"/>
              </a:rPr>
              <a:t>２年後期</a:t>
            </a:r>
            <a:endParaRPr kumimoji="1" lang="en-US" altLang="ja-JP" sz="1600" dirty="0">
              <a:latin typeface="+mn-ea"/>
            </a:endParaRPr>
          </a:p>
          <a:p>
            <a:r>
              <a:rPr kumimoji="1" lang="ja-JP" altLang="en-US" sz="1600" dirty="0">
                <a:latin typeface="+mn-ea"/>
              </a:rPr>
              <a:t>Ｃ</a:t>
            </a:r>
            <a:r>
              <a:rPr kumimoji="1" lang="ja-JP" altLang="ja-JP" sz="1600" dirty="0">
                <a:latin typeface="+mn-ea"/>
              </a:rPr>
              <a:t>＋＋</a:t>
            </a:r>
            <a:endParaRPr kumimoji="1" lang="en-US" altLang="ja-JP" sz="1600" dirty="0">
              <a:latin typeface="+mn-ea"/>
            </a:endParaRPr>
          </a:p>
          <a:p>
            <a:r>
              <a:rPr kumimoji="1" lang="en-US" altLang="ja-JP" sz="1600">
                <a:latin typeface="+mn-ea"/>
              </a:rPr>
              <a:t>Cocos2d-x</a:t>
            </a:r>
            <a:endParaRPr kumimoji="1" lang="ja-JP" altLang="en-US" sz="1600" dirty="0">
              <a:latin typeface="+mn-ea"/>
            </a:endParaRP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8" name="図 17">
            <a:extLst>
              <a:ext uri="{FF2B5EF4-FFF2-40B4-BE49-F238E27FC236}">
                <a16:creationId xmlns:a16="http://schemas.microsoft.com/office/drawing/2014/main" id="{771A2210-CC23-4418-8FD7-C87C42FC7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387" y="902251"/>
            <a:ext cx="2963427" cy="2217028"/>
          </a:xfrm>
          <a:prstGeom prst="rect">
            <a:avLst/>
          </a:prstGeom>
        </p:spPr>
      </p:pic>
      <p:sp>
        <p:nvSpPr>
          <p:cNvPr id="20" name="正方形/長方形 19">
            <a:extLst>
              <a:ext uri="{FF2B5EF4-FFF2-40B4-BE49-F238E27FC236}">
                <a16:creationId xmlns:a16="http://schemas.microsoft.com/office/drawing/2014/main" id="{F304E667-1772-47FC-B464-3CF00495BA52}"/>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054B87B-72E2-48DA-9AE9-1D709C9FA1C6}"/>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02116A1-8201-423E-A224-A9C7669D6196}"/>
              </a:ext>
            </a:extLst>
          </p:cNvPr>
          <p:cNvSpPr txBox="1"/>
          <p:nvPr/>
        </p:nvSpPr>
        <p:spPr>
          <a:xfrm>
            <a:off x="1077934" y="2050677"/>
            <a:ext cx="3477468" cy="1200329"/>
          </a:xfrm>
          <a:prstGeom prst="rect">
            <a:avLst/>
          </a:prstGeom>
          <a:noFill/>
        </p:spPr>
        <p:txBody>
          <a:bodyPr wrap="square" rtlCol="0">
            <a:spAutoFit/>
          </a:bodyPr>
          <a:lstStyle/>
          <a:p>
            <a:r>
              <a:rPr kumimoji="1" lang="ja-JP" altLang="en-US" sz="1200" dirty="0">
                <a:latin typeface="+mn-ea"/>
              </a:rPr>
              <a:t>ネットワークで通信を行い複数人プレイを実現しています。遅延がなるべく発生しないようにデータを１ビット単位で格納したり、送信や受信をする処理はスレッドを切り離しマルチスレッド化しています。また不正なデータを認識しはじいています。</a:t>
            </a:r>
          </a:p>
        </p:txBody>
      </p:sp>
      <p:sp>
        <p:nvSpPr>
          <p:cNvPr id="24" name="テキスト ボックス 23">
            <a:extLst>
              <a:ext uri="{FF2B5EF4-FFF2-40B4-BE49-F238E27FC236}">
                <a16:creationId xmlns:a16="http://schemas.microsoft.com/office/drawing/2014/main" id="{FCDAC040-E3EF-43D8-B3A4-A625F3F18AAE}"/>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を使用し始めて　　　　対応のゲームを制作しました。日本語の解説サイトが少なく、チームメンバーと協力し英語や中国語のサイト、実際のソースコードをもとにゲームエンジンを理解していきました。動作確認のためにエミュレーターを利用しました。</a:t>
            </a:r>
          </a:p>
        </p:txBody>
      </p:sp>
      <p:pic>
        <p:nvPicPr>
          <p:cNvPr id="17" name="図 16">
            <a:extLst>
              <a:ext uri="{FF2B5EF4-FFF2-40B4-BE49-F238E27FC236}">
                <a16:creationId xmlns:a16="http://schemas.microsoft.com/office/drawing/2014/main" id="{2CCD4D6E-AEAF-4B32-8EB3-9B450D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915" y="4239975"/>
            <a:ext cx="2953506" cy="1657407"/>
          </a:xfrm>
          <a:prstGeom prst="rect">
            <a:avLst/>
          </a:prstGeom>
        </p:spPr>
      </p:pic>
      <p:sp>
        <p:nvSpPr>
          <p:cNvPr id="2" name="テキスト ボックス 1">
            <a:extLst>
              <a:ext uri="{FF2B5EF4-FFF2-40B4-BE49-F238E27FC236}">
                <a16:creationId xmlns:a16="http://schemas.microsoft.com/office/drawing/2014/main" id="{6A5EA9D1-D86C-472F-A331-CFC6F647ECA0}"/>
              </a:ext>
            </a:extLst>
          </p:cNvPr>
          <p:cNvSpPr txBox="1"/>
          <p:nvPr/>
        </p:nvSpPr>
        <p:spPr>
          <a:xfrm>
            <a:off x="5397798" y="5148072"/>
            <a:ext cx="952704"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Cocos2d-x</a:t>
            </a:r>
            <a:endParaRPr kumimoji="1" lang="ja-JP" altLang="en-US" sz="1200" dirty="0">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B5B20E77-2D2B-4C48-BBAD-90A125DE92F7}"/>
              </a:ext>
            </a:extLst>
          </p:cNvPr>
          <p:cNvSpPr txBox="1"/>
          <p:nvPr/>
        </p:nvSpPr>
        <p:spPr>
          <a:xfrm>
            <a:off x="7222858" y="5148073"/>
            <a:ext cx="749202"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Android</a:t>
            </a:r>
            <a:endParaRPr kumimoji="1"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6720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３年次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0" name="図 19">
            <a:extLst>
              <a:ext uri="{FF2B5EF4-FFF2-40B4-BE49-F238E27FC236}">
                <a16:creationId xmlns:a16="http://schemas.microsoft.com/office/drawing/2014/main" id="{EAAA513B-BEC4-47BE-847A-399A9FD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387" y="902252"/>
            <a:ext cx="2963427" cy="2222570"/>
          </a:xfrm>
          <a:prstGeom prst="rect">
            <a:avLst/>
          </a:prstGeom>
        </p:spPr>
      </p:pic>
      <p:pic>
        <p:nvPicPr>
          <p:cNvPr id="23" name="図 22">
            <a:extLst>
              <a:ext uri="{FF2B5EF4-FFF2-40B4-BE49-F238E27FC236}">
                <a16:creationId xmlns:a16="http://schemas.microsoft.com/office/drawing/2014/main" id="{FBDF8981-D480-4016-B1D4-F97808345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745" y="3953314"/>
            <a:ext cx="2983623" cy="2233356"/>
          </a:xfrm>
          <a:prstGeom prst="rect">
            <a:avLst/>
          </a:prstGeom>
        </p:spPr>
      </p:pic>
      <p:sp>
        <p:nvSpPr>
          <p:cNvPr id="24" name="正方形/長方形 23">
            <a:extLst>
              <a:ext uri="{FF2B5EF4-FFF2-40B4-BE49-F238E27FC236}">
                <a16:creationId xmlns:a16="http://schemas.microsoft.com/office/drawing/2014/main" id="{A5220C6E-1275-4C16-8D1C-1B96D626133E}"/>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1D2B25A-74B4-4172-B4D3-CCCAE12362A2}"/>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29A81CBB-B2B8-4F0A-B53E-CABF4C0D68B2}"/>
              </a:ext>
            </a:extLst>
          </p:cNvPr>
          <p:cNvSpPr txBox="1"/>
          <p:nvPr/>
        </p:nvSpPr>
        <p:spPr>
          <a:xfrm>
            <a:off x="1077934" y="2050677"/>
            <a:ext cx="3477468" cy="461665"/>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継承を意識し様々な形の当たり判定をまとめて処理できるように制作してあります。</a:t>
            </a:r>
          </a:p>
        </p:txBody>
      </p:sp>
      <p:sp>
        <p:nvSpPr>
          <p:cNvPr id="22" name="テキスト ボックス 21">
            <a:extLst>
              <a:ext uri="{FF2B5EF4-FFF2-40B4-BE49-F238E27FC236}">
                <a16:creationId xmlns:a16="http://schemas.microsoft.com/office/drawing/2014/main" id="{D9FCDDDA-124A-4524-AC37-BC08B173C25A}"/>
              </a:ext>
            </a:extLst>
          </p:cNvPr>
          <p:cNvSpPr txBox="1"/>
          <p:nvPr/>
        </p:nvSpPr>
        <p:spPr>
          <a:xfrm>
            <a:off x="5379403" y="5148073"/>
            <a:ext cx="801907"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Player</a:t>
            </a:r>
            <a:endParaRPr kumimoji="1" lang="ja-JP" altLang="en-US" sz="1200" dirty="0">
              <a:latin typeface="游ゴシック" panose="020B0400000000000000" pitchFamily="50" charset="-128"/>
              <a:ea typeface="游ゴシック" panose="020B0400000000000000" pitchFamily="50" charset="-128"/>
            </a:endParaRPr>
          </a:p>
        </p:txBody>
      </p:sp>
      <p:sp>
        <p:nvSpPr>
          <p:cNvPr id="32" name="テキスト ボックス 31">
            <a:extLst>
              <a:ext uri="{FF2B5EF4-FFF2-40B4-BE49-F238E27FC236}">
                <a16:creationId xmlns:a16="http://schemas.microsoft.com/office/drawing/2014/main" id="{8E03543F-9AB3-43CA-9F25-B0E5CDB045B2}"/>
              </a:ext>
            </a:extLst>
          </p:cNvPr>
          <p:cNvSpPr txBox="1"/>
          <p:nvPr/>
        </p:nvSpPr>
        <p:spPr>
          <a:xfrm>
            <a:off x="5408103" y="5936182"/>
            <a:ext cx="3477468"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a:t>
            </a:r>
          </a:p>
        </p:txBody>
      </p:sp>
      <p:sp>
        <p:nvSpPr>
          <p:cNvPr id="35" name="テキスト ボックス 34">
            <a:extLst>
              <a:ext uri="{FF2B5EF4-FFF2-40B4-BE49-F238E27FC236}">
                <a16:creationId xmlns:a16="http://schemas.microsoft.com/office/drawing/2014/main" id="{2F626E48-4542-41B4-993F-86BA5FC6C4C3}"/>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の状態遷移先を外部に持つことによって後から変更する際にコードを変更しなくて良いように作成しました。リングバッファを実装しコマンド入力による必殺技が出せるようになっています。</a:t>
            </a:r>
          </a:p>
        </p:txBody>
      </p:sp>
    </p:spTree>
    <p:extLst>
      <p:ext uri="{BB962C8B-B14F-4D97-AF65-F5344CB8AC3E}">
        <p14:creationId xmlns:p14="http://schemas.microsoft.com/office/powerpoint/2010/main" val="243106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3"/>
            <a:ext cx="1703873" cy="86177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a:extLst>
              <a:ext uri="{FF2B5EF4-FFF2-40B4-BE49-F238E27FC236}">
                <a16:creationId xmlns:a16="http://schemas.microsoft.com/office/drawing/2014/main" id="{75CB30CD-AB3F-4893-AFE2-D7AF23305A43}"/>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32D85C4-84BB-4E72-9A0C-6AB453EBA521}"/>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080" y="4160154"/>
            <a:ext cx="2981163" cy="1859595"/>
          </a:xfrm>
          <a:prstGeom prst="rect">
            <a:avLst/>
          </a:prstGeom>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始めてエンジンを使わずに作成した作品です。モデルの表示、アニメーションの確認ができます。この作品を制作することによって基本的な３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ゲームの作成のため基本的なの知識を得ることができました。</a:t>
            </a:r>
          </a:p>
          <a:p>
            <a:endParaRPr kumimoji="1" lang="ja-JP" altLang="en-US" sz="1200" dirty="0">
              <a:latin typeface="游ゴシック" panose="020B0400000000000000" pitchFamily="50" charset="-128"/>
              <a:ea typeface="游ゴシック" panose="020B0400000000000000" pitchFamily="50" charset="-128"/>
            </a:endParaRPr>
          </a:p>
        </p:txBody>
      </p:sp>
      <p:sp>
        <p:nvSpPr>
          <p:cNvPr id="18" name="テキスト ボックス 17">
            <a:extLst>
              <a:ext uri="{FF2B5EF4-FFF2-40B4-BE49-F238E27FC236}">
                <a16:creationId xmlns:a16="http://schemas.microsoft.com/office/drawing/2014/main" id="{A65505C6-5DB0-453B-BB42-425B84B99A76}"/>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空間上の回転を理解することを目的として作成しました。　　　　　を使用しジンバルロックが発生しないようにしました。又ボスにつけたタレットの位置制御のために親回転、子回転を意識し実装しました。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387" y="1096337"/>
            <a:ext cx="2963427" cy="1847081"/>
          </a:xfrm>
          <a:prstGeom prst="rect">
            <a:avLst/>
          </a:prstGeom>
        </p:spPr>
      </p:pic>
      <p:sp>
        <p:nvSpPr>
          <p:cNvPr id="21" name="テキスト ボックス 20">
            <a:extLst>
              <a:ext uri="{FF2B5EF4-FFF2-40B4-BE49-F238E27FC236}">
                <a16:creationId xmlns:a16="http://schemas.microsoft.com/office/drawing/2014/main" id="{AA4DA755-B46C-487F-94E0-D0B0753F40D3}"/>
              </a:ext>
            </a:extLst>
          </p:cNvPr>
          <p:cNvSpPr txBox="1"/>
          <p:nvPr/>
        </p:nvSpPr>
        <p:spPr>
          <a:xfrm>
            <a:off x="6378404" y="5332739"/>
            <a:ext cx="1017164"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Quaternion</a:t>
            </a:r>
            <a:endParaRPr kumimoji="1"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8205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90AAEE-D49F-42F2-AD09-66AE8E5E0A1F}"/>
              </a:ext>
            </a:extLst>
          </p:cNvPr>
          <p:cNvSpPr/>
          <p:nvPr/>
        </p:nvSpPr>
        <p:spPr>
          <a:xfrm>
            <a:off x="-746992" y="-518160"/>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218891" y="4227408"/>
            <a:ext cx="3481431"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8891" y="4308174"/>
            <a:ext cx="1775571" cy="1384995"/>
          </a:xfrm>
          <a:prstGeom prst="rect">
            <a:avLst/>
          </a:prstGeom>
          <a:noFill/>
        </p:spPr>
        <p:txBody>
          <a:bodyPr wrap="square" rtlCol="0">
            <a:spAutoFit/>
          </a:bodyPr>
          <a:lstStyle/>
          <a:p>
            <a:pPr algn="r"/>
            <a:r>
              <a:rPr kumimoji="1" lang="ja-JP" altLang="en-US" sz="1400" dirty="0">
                <a:latin typeface="游ゴシック" panose="020B0400000000000000" pitchFamily="50" charset="-128"/>
                <a:ea typeface="游ゴシック" panose="020B0400000000000000" pitchFamily="50" charset="-128"/>
              </a:rPr>
              <a:t>プラットフォーム使用使用言語</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使用ライブラリ</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制作人数</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制作期間</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94462" y="4306077"/>
            <a:ext cx="1703873" cy="1384995"/>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PC</a:t>
            </a:r>
          </a:p>
          <a:p>
            <a:r>
              <a:rPr kumimoji="1" lang="ja-JP" altLang="en-US" sz="1400" dirty="0">
                <a:latin typeface="游ゴシック" panose="020B0400000000000000" pitchFamily="50" charset="-128"/>
                <a:ea typeface="游ゴシック" panose="020B0400000000000000" pitchFamily="50" charset="-128"/>
              </a:rPr>
              <a:t>Ｃ＋＋</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ＤＸライブラリ</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プログラマー１人</a:t>
            </a:r>
            <a:endParaRPr kumimoji="1" lang="en-US" altLang="ja-JP" sz="1400" dirty="0">
              <a:latin typeface="游ゴシック" panose="020B0400000000000000" pitchFamily="50" charset="-128"/>
              <a:ea typeface="游ゴシック" panose="020B0400000000000000" pitchFamily="50" charset="-128"/>
            </a:endParaRPr>
          </a:p>
          <a:p>
            <a:r>
              <a:rPr kumimoji="1" lang="en-US" altLang="ja-JP" sz="1400" dirty="0">
                <a:latin typeface="游ゴシック" panose="020B0400000000000000" pitchFamily="50" charset="-128"/>
                <a:ea typeface="游ゴシック" panose="020B0400000000000000" pitchFamily="50" charset="-128"/>
              </a:rPr>
              <a:t>2021/10</a:t>
            </a:r>
            <a:r>
              <a:rPr kumimoji="1" lang="ja-JP" altLang="en-US" sz="1400" dirty="0">
                <a:latin typeface="游ゴシック" panose="020B0400000000000000" pitchFamily="50" charset="-128"/>
                <a:ea typeface="游ゴシック" panose="020B0400000000000000" pitchFamily="50" charset="-128"/>
              </a:rPr>
              <a:t>～</a:t>
            </a:r>
            <a:r>
              <a:rPr kumimoji="1" lang="en-US" altLang="ja-JP" sz="1400" dirty="0">
                <a:latin typeface="游ゴシック" panose="020B0400000000000000" pitchFamily="50" charset="-128"/>
                <a:ea typeface="游ゴシック" panose="020B0400000000000000" pitchFamily="50" charset="-128"/>
              </a:rPr>
              <a:t>202</a:t>
            </a:r>
          </a:p>
          <a:p>
            <a:r>
              <a:rPr kumimoji="1" lang="ja-JP" altLang="en-US" sz="1400" dirty="0">
                <a:latin typeface="游ゴシック" panose="020B0400000000000000" pitchFamily="50" charset="-128"/>
                <a:ea typeface="游ゴシック" panose="020B0400000000000000" pitchFamily="50" charset="-128"/>
              </a:rPr>
              <a:t>３</a:t>
            </a:r>
            <a:r>
              <a:rPr kumimoji="1" lang="en-US" altLang="ja-JP" sz="1400" dirty="0">
                <a:latin typeface="游ゴシック" panose="020B0400000000000000" pitchFamily="50" charset="-128"/>
                <a:ea typeface="游ゴシック" panose="020B0400000000000000" pitchFamily="50" charset="-128"/>
              </a:rPr>
              <a:t>D</a:t>
            </a:r>
            <a:r>
              <a:rPr kumimoji="1" lang="ja-JP" altLang="en-US" sz="1400" dirty="0">
                <a:latin typeface="游ゴシック" panose="020B0400000000000000" pitchFamily="50" charset="-128"/>
                <a:ea typeface="游ゴシック" panose="020B0400000000000000" pitchFamily="50" charset="-128"/>
              </a:rPr>
              <a:t>アクション</a:t>
            </a:r>
            <a:endParaRPr kumimoji="1" lang="en-US" altLang="ja-JP" sz="1400"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pic>
        <p:nvPicPr>
          <p:cNvPr id="14" name="図 13">
            <a:extLst>
              <a:ext uri="{FF2B5EF4-FFF2-40B4-BE49-F238E27FC236}">
                <a16:creationId xmlns:a16="http://schemas.microsoft.com/office/drawing/2014/main" id="{1B6843F1-8706-4A5C-99D6-007753132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32"/>
            <a:ext cx="4256356" cy="912076"/>
          </a:xfrm>
          <a:prstGeom prst="rect">
            <a:avLst/>
          </a:prstGeom>
        </p:spPr>
      </p:pic>
      <p:pic>
        <p:nvPicPr>
          <p:cNvPr id="16" name="図 15">
            <a:extLst>
              <a:ext uri="{FF2B5EF4-FFF2-40B4-BE49-F238E27FC236}">
                <a16:creationId xmlns:a16="http://schemas.microsoft.com/office/drawing/2014/main" id="{9D4519AC-29A9-4C61-9933-8123BA079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pic>
        <p:nvPicPr>
          <p:cNvPr id="19" name="図 18">
            <a:extLst>
              <a:ext uri="{FF2B5EF4-FFF2-40B4-BE49-F238E27FC236}">
                <a16:creationId xmlns:a16="http://schemas.microsoft.com/office/drawing/2014/main" id="{C2C4F58D-6247-4469-9AA1-88AA2578B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892" y="1724774"/>
            <a:ext cx="3481431" cy="1966113"/>
          </a:xfrm>
          <a:prstGeom prst="rect">
            <a:avLst/>
          </a:prstGeom>
        </p:spPr>
      </p:pic>
      <p:sp>
        <p:nvSpPr>
          <p:cNvPr id="20" name="テキスト ボックス 19">
            <a:extLst>
              <a:ext uri="{FF2B5EF4-FFF2-40B4-BE49-F238E27FC236}">
                <a16:creationId xmlns:a16="http://schemas.microsoft.com/office/drawing/2014/main" id="{3EA62FCD-2676-4123-B9B4-70E0C461010C}"/>
              </a:ext>
            </a:extLst>
          </p:cNvPr>
          <p:cNvSpPr txBox="1"/>
          <p:nvPr/>
        </p:nvSpPr>
        <p:spPr>
          <a:xfrm>
            <a:off x="205677" y="1724774"/>
            <a:ext cx="5519460" cy="2800767"/>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rPr>
              <a:t>　就職活動のために、初めてゲームエンジンを使用せず</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個人で制作した３</a:t>
            </a:r>
            <a:r>
              <a:rPr kumimoji="1" lang="en-US" altLang="ja-JP" sz="1600" dirty="0">
                <a:latin typeface="游ゴシック" panose="020B0400000000000000" pitchFamily="50" charset="-128"/>
                <a:ea typeface="游ゴシック" panose="020B0400000000000000" pitchFamily="50" charset="-128"/>
              </a:rPr>
              <a:t>D</a:t>
            </a:r>
            <a:r>
              <a:rPr kumimoji="1" lang="ja-JP" altLang="en-US" sz="1600" dirty="0">
                <a:latin typeface="游ゴシック" panose="020B0400000000000000" pitchFamily="50" charset="-128"/>
                <a:ea typeface="游ゴシック" panose="020B0400000000000000" pitchFamily="50" charset="-128"/>
              </a:rPr>
              <a:t>作品です。</a:t>
            </a:r>
            <a:endParaRPr kumimoji="1" lang="en-US" altLang="ja-JP" sz="1600" dirty="0">
              <a:latin typeface="游ゴシック" panose="020B0400000000000000" pitchFamily="50" charset="-128"/>
              <a:ea typeface="游ゴシック" panose="020B0400000000000000" pitchFamily="50" charset="-128"/>
            </a:endParaRPr>
          </a:p>
          <a:p>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町中を逃げ回るリスを網を使い捕獲する１人プレイ用の</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ゲームです。</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a:t>
            </a:r>
            <a:r>
              <a:rPr kumimoji="1" lang="en-US" altLang="ja-JP" sz="1600" dirty="0">
                <a:latin typeface="游ゴシック" panose="020B0400000000000000" pitchFamily="50" charset="-128"/>
                <a:ea typeface="游ゴシック" panose="020B0400000000000000" pitchFamily="50" charset="-128"/>
              </a:rPr>
              <a:t>α</a:t>
            </a:r>
            <a:r>
              <a:rPr kumimoji="1" lang="ja-JP" altLang="en-US" sz="1600" dirty="0">
                <a:latin typeface="游ゴシック" panose="020B0400000000000000" pitchFamily="50" charset="-128"/>
                <a:ea typeface="游ゴシック" panose="020B0400000000000000" pitchFamily="50" charset="-128"/>
              </a:rPr>
              <a:t>版、</a:t>
            </a:r>
            <a:r>
              <a:rPr kumimoji="1" lang="en-US" altLang="ja-JP" sz="1600" dirty="0">
                <a:latin typeface="游ゴシック" panose="020B0400000000000000" pitchFamily="50" charset="-128"/>
                <a:ea typeface="游ゴシック" panose="020B0400000000000000" pitchFamily="50" charset="-128"/>
              </a:rPr>
              <a:t>β</a:t>
            </a:r>
            <a:r>
              <a:rPr kumimoji="1" lang="ja-JP" altLang="en-US" sz="1600" dirty="0">
                <a:latin typeface="游ゴシック" panose="020B0400000000000000" pitchFamily="50" charset="-128"/>
                <a:ea typeface="游ゴシック" panose="020B0400000000000000" pitchFamily="50" charset="-128"/>
              </a:rPr>
              <a:t>版と段階を踏み各バージョンでレビューをもら</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うことにより自分では気づけない細かな部分を修正しなが</a:t>
            </a:r>
          </a:p>
          <a:p>
            <a:r>
              <a:rPr kumimoji="1" lang="ja-JP" altLang="en-US" sz="1600" dirty="0">
                <a:latin typeface="游ゴシック" panose="020B0400000000000000" pitchFamily="50" charset="-128"/>
                <a:ea typeface="游ゴシック" panose="020B0400000000000000" pitchFamily="50" charset="-128"/>
              </a:rPr>
              <a:t>ら制作しました。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またステージ制作やリスの配置には</a:t>
            </a:r>
            <a:r>
              <a:rPr kumimoji="1" lang="en-US" altLang="ja-JP" sz="1600" dirty="0">
                <a:latin typeface="游ゴシック" panose="020B0400000000000000" pitchFamily="50" charset="-128"/>
                <a:ea typeface="游ゴシック" panose="020B0400000000000000" pitchFamily="50" charset="-128"/>
              </a:rPr>
              <a:t>Unity</a:t>
            </a:r>
            <a:r>
              <a:rPr kumimoji="1" lang="ja-JP" altLang="en-US" sz="1600" dirty="0">
                <a:latin typeface="游ゴシック" panose="020B0400000000000000" pitchFamily="50" charset="-128"/>
                <a:ea typeface="游ゴシック" panose="020B0400000000000000" pitchFamily="50" charset="-128"/>
              </a:rPr>
              <a:t>を使用し</a:t>
            </a:r>
            <a:r>
              <a:rPr kumimoji="1" lang="en-US" altLang="ja-JP" sz="1600" dirty="0">
                <a:latin typeface="游ゴシック" panose="020B0400000000000000" pitchFamily="50" charset="-128"/>
                <a:ea typeface="游ゴシック" panose="020B0400000000000000" pitchFamily="50" charset="-128"/>
              </a:rPr>
              <a:t>XML</a:t>
            </a:r>
          </a:p>
          <a:p>
            <a:r>
              <a:rPr kumimoji="1" lang="ja-JP" altLang="en-US" sz="1600" dirty="0">
                <a:latin typeface="游ゴシック" panose="020B0400000000000000" pitchFamily="50" charset="-128"/>
                <a:ea typeface="游ゴシック" panose="020B0400000000000000" pitchFamily="50" charset="-128"/>
              </a:rPr>
              <a:t>として書き出し、それを読み込むことで簡単にステージの</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量産ができるようにしてあります。</a:t>
            </a:r>
            <a:endParaRPr kumimoji="1" lang="en-US" altLang="ja-JP" sz="16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95584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正方形/長方形 94">
            <a:extLst>
              <a:ext uri="{FF2B5EF4-FFF2-40B4-BE49-F238E27FC236}">
                <a16:creationId xmlns:a16="http://schemas.microsoft.com/office/drawing/2014/main" id="{DF06F941-378E-4AD0-B0A2-0A64B9583BE6}"/>
              </a:ext>
            </a:extLst>
          </p:cNvPr>
          <p:cNvSpPr/>
          <p:nvPr/>
        </p:nvSpPr>
        <p:spPr>
          <a:xfrm>
            <a:off x="755743" y="5628232"/>
            <a:ext cx="1593448" cy="242641"/>
          </a:xfrm>
          <a:prstGeom prst="rect">
            <a:avLst/>
          </a:prstGeom>
          <a:solidFill>
            <a:srgbClr val="C5C9C4"/>
          </a:solidFill>
          <a:ln w="38100">
            <a:solidFill>
              <a:srgbClr val="AAC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1CB7F7BA-4E6E-4B95-A522-9FC85A39D95B}"/>
              </a:ext>
            </a:extLst>
          </p:cNvPr>
          <p:cNvSpPr/>
          <p:nvPr/>
        </p:nvSpPr>
        <p:spPr>
          <a:xfrm>
            <a:off x="5690887" y="1330615"/>
            <a:ext cx="3480122" cy="2492889"/>
          </a:xfrm>
          <a:prstGeom prst="rect">
            <a:avLst/>
          </a:prstGeom>
          <a:noFill/>
          <a:ln w="38100" cap="flat" cmpd="sng" algn="ctr">
            <a:solidFill>
              <a:srgbClr val="73948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D0E45036-D1BD-492B-809B-43E0B93E5ACB}"/>
              </a:ext>
            </a:extLst>
          </p:cNvPr>
          <p:cNvSpPr/>
          <p:nvPr/>
        </p:nvSpPr>
        <p:spPr>
          <a:xfrm>
            <a:off x="6735474" y="1171799"/>
            <a:ext cx="1788926" cy="271101"/>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7D6025B-336F-4276-87C4-C78410873CF7}"/>
              </a:ext>
            </a:extLst>
          </p:cNvPr>
          <p:cNvSpPr/>
          <p:nvPr/>
        </p:nvSpPr>
        <p:spPr>
          <a:xfrm>
            <a:off x="5830811" y="1700519"/>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A67944-0D7B-45C8-BADB-F27A647B5EBA}"/>
              </a:ext>
            </a:extLst>
          </p:cNvPr>
          <p:cNvSpPr/>
          <p:nvPr/>
        </p:nvSpPr>
        <p:spPr>
          <a:xfrm>
            <a:off x="-746992" y="-969566"/>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8FFCFBBD-7B01-457C-B45A-C70B03D052F7}"/>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92E8BB7D-27E8-437F-AC16-B5CAD4CD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7" name="テキスト ボックス 6">
            <a:extLst>
              <a:ext uri="{FF2B5EF4-FFF2-40B4-BE49-F238E27FC236}">
                <a16:creationId xmlns:a16="http://schemas.microsoft.com/office/drawing/2014/main" id="{DA157B88-1D66-49C5-BE48-0AC277B4434E}"/>
              </a:ext>
            </a:extLst>
          </p:cNvPr>
          <p:cNvSpPr txBox="1"/>
          <p:nvPr/>
        </p:nvSpPr>
        <p:spPr>
          <a:xfrm>
            <a:off x="0" y="0"/>
            <a:ext cx="2509520" cy="646331"/>
          </a:xfrm>
          <a:prstGeom prst="rect">
            <a:avLst/>
          </a:prstGeom>
          <a:noFill/>
        </p:spPr>
        <p:txBody>
          <a:bodyPr wrap="square" rtlCol="0">
            <a:spAutoFit/>
          </a:bodyPr>
          <a:lstStyle/>
          <a:p>
            <a:r>
              <a:rPr kumimoji="1" lang="ja-JP" altLang="en-US" sz="3600" dirty="0">
                <a:latin typeface="游ゴシック" panose="020B0400000000000000" pitchFamily="50" charset="-128"/>
                <a:ea typeface="游ゴシック" panose="020B0400000000000000" pitchFamily="50" charset="-128"/>
              </a:rPr>
              <a:t>リスの行動</a:t>
            </a:r>
          </a:p>
        </p:txBody>
      </p:sp>
      <p:sp>
        <p:nvSpPr>
          <p:cNvPr id="8" name="テキスト ボックス 7">
            <a:extLst>
              <a:ext uri="{FF2B5EF4-FFF2-40B4-BE49-F238E27FC236}">
                <a16:creationId xmlns:a16="http://schemas.microsoft.com/office/drawing/2014/main" id="{AF0A4D95-C82A-41AA-B67B-1F0A7F8D9EE1}"/>
              </a:ext>
            </a:extLst>
          </p:cNvPr>
          <p:cNvSpPr txBox="1"/>
          <p:nvPr/>
        </p:nvSpPr>
        <p:spPr>
          <a:xfrm>
            <a:off x="5846051" y="1725920"/>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決められたルートを巡回</a:t>
            </a:r>
            <a:endParaRPr kumimoji="1" lang="en-US" altLang="ja-JP" sz="1000" dirty="0">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BDFAADD4-7A5B-456F-B286-5AFB3BEE2E6B}"/>
              </a:ext>
            </a:extLst>
          </p:cNvPr>
          <p:cNvSpPr/>
          <p:nvPr/>
        </p:nvSpPr>
        <p:spPr>
          <a:xfrm>
            <a:off x="5830813" y="2159639"/>
            <a:ext cx="766682"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A978EE6-81A7-4E90-BF80-69C535823155}"/>
              </a:ext>
            </a:extLst>
          </p:cNvPr>
          <p:cNvSpPr txBox="1"/>
          <p:nvPr/>
        </p:nvSpPr>
        <p:spPr>
          <a:xfrm>
            <a:off x="5799052" y="2173440"/>
            <a:ext cx="830199"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プレイヤー発見</a:t>
            </a:r>
            <a:endParaRPr kumimoji="1" lang="en-US" altLang="ja-JP" sz="600" dirty="0">
              <a:latin typeface="游ゴシック" panose="020B0400000000000000" pitchFamily="50" charset="-128"/>
              <a:ea typeface="游ゴシック" panose="020B0400000000000000" pitchFamily="50" charset="-128"/>
            </a:endParaRPr>
          </a:p>
        </p:txBody>
      </p:sp>
      <p:sp>
        <p:nvSpPr>
          <p:cNvPr id="16" name="正方形/長方形 15">
            <a:extLst>
              <a:ext uri="{FF2B5EF4-FFF2-40B4-BE49-F238E27FC236}">
                <a16:creationId xmlns:a16="http://schemas.microsoft.com/office/drawing/2014/main" id="{97E9EEBE-F521-4817-B0D6-F9AA6E53796D}"/>
              </a:ext>
            </a:extLst>
          </p:cNvPr>
          <p:cNvSpPr/>
          <p:nvPr/>
        </p:nvSpPr>
        <p:spPr>
          <a:xfrm>
            <a:off x="5830811" y="2541713"/>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1A52B88-C031-4159-ABDD-CF938BD0AFDE}"/>
              </a:ext>
            </a:extLst>
          </p:cNvPr>
          <p:cNvSpPr txBox="1"/>
          <p:nvPr/>
        </p:nvSpPr>
        <p:spPr>
          <a:xfrm>
            <a:off x="5830811" y="2555614"/>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一定時間逃走</a:t>
            </a:r>
            <a:endParaRPr kumimoji="1" lang="en-US" altLang="ja-JP" sz="1000" dirty="0">
              <a:latin typeface="游ゴシック" panose="020B0400000000000000" pitchFamily="50" charset="-128"/>
              <a:ea typeface="游ゴシック" panose="020B0400000000000000" pitchFamily="50" charset="-128"/>
            </a:endParaRPr>
          </a:p>
        </p:txBody>
      </p:sp>
      <p:sp>
        <p:nvSpPr>
          <p:cNvPr id="18" name="正方形/長方形 17">
            <a:extLst>
              <a:ext uri="{FF2B5EF4-FFF2-40B4-BE49-F238E27FC236}">
                <a16:creationId xmlns:a16="http://schemas.microsoft.com/office/drawing/2014/main" id="{66460748-90E3-44C9-B8B6-86D5CD1BECD6}"/>
              </a:ext>
            </a:extLst>
          </p:cNvPr>
          <p:cNvSpPr/>
          <p:nvPr/>
        </p:nvSpPr>
        <p:spPr>
          <a:xfrm>
            <a:off x="5830811" y="3382907"/>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C618A78-4BD1-4551-8D2A-F3DE87F0D94C}"/>
              </a:ext>
            </a:extLst>
          </p:cNvPr>
          <p:cNvSpPr txBox="1"/>
          <p:nvPr/>
        </p:nvSpPr>
        <p:spPr>
          <a:xfrm>
            <a:off x="5846051" y="3408308"/>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近くにプレイヤーがいる</a:t>
            </a:r>
            <a:endParaRPr kumimoji="1" lang="en-US" altLang="ja-JP" sz="1000" dirty="0">
              <a:latin typeface="游ゴシック" panose="020B0400000000000000" pitchFamily="50" charset="-128"/>
              <a:ea typeface="游ゴシック" panose="020B0400000000000000" pitchFamily="50" charset="-128"/>
            </a:endParaRPr>
          </a:p>
        </p:txBody>
      </p:sp>
      <p:cxnSp>
        <p:nvCxnSpPr>
          <p:cNvPr id="29" name="直線コネクタ 28">
            <a:extLst>
              <a:ext uri="{FF2B5EF4-FFF2-40B4-BE49-F238E27FC236}">
                <a16:creationId xmlns:a16="http://schemas.microsoft.com/office/drawing/2014/main" id="{43DF07BE-E3F1-46C6-87B3-EC0B6AECEA24}"/>
              </a:ext>
            </a:extLst>
          </p:cNvPr>
          <p:cNvCxnSpPr>
            <a:cxnSpLocks/>
            <a:stCxn id="15" idx="0"/>
          </p:cNvCxnSpPr>
          <p:nvPr/>
        </p:nvCxnSpPr>
        <p:spPr>
          <a:xfrm flipV="1">
            <a:off x="6214152" y="2016720"/>
            <a:ext cx="134493" cy="1567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FC3F0B8-9669-4CEA-A4D7-21C803FE50F4}"/>
              </a:ext>
            </a:extLst>
          </p:cNvPr>
          <p:cNvCxnSpPr>
            <a:cxnSpLocks/>
            <a:stCxn id="14" idx="2"/>
          </p:cNvCxnSpPr>
          <p:nvPr/>
        </p:nvCxnSpPr>
        <p:spPr>
          <a:xfrm>
            <a:off x="6214154" y="2351083"/>
            <a:ext cx="165298" cy="1906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F1A31F1D-5A66-4523-8888-F8ABC1F613AA}"/>
              </a:ext>
            </a:extLst>
          </p:cNvPr>
          <p:cNvSpPr/>
          <p:nvPr/>
        </p:nvSpPr>
        <p:spPr>
          <a:xfrm>
            <a:off x="5830811" y="3004218"/>
            <a:ext cx="766681"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835ED7B-BDB3-42C1-A0CD-E5A1CEA32D04}"/>
              </a:ext>
            </a:extLst>
          </p:cNvPr>
          <p:cNvSpPr txBox="1"/>
          <p:nvPr/>
        </p:nvSpPr>
        <p:spPr>
          <a:xfrm>
            <a:off x="5834973" y="3007565"/>
            <a:ext cx="766682"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一定時間経過</a:t>
            </a:r>
            <a:endParaRPr kumimoji="1" lang="en-US" altLang="ja-JP" sz="600" dirty="0">
              <a:latin typeface="游ゴシック" panose="020B0400000000000000" pitchFamily="50" charset="-128"/>
              <a:ea typeface="游ゴシック" panose="020B0400000000000000" pitchFamily="50" charset="-128"/>
            </a:endParaRPr>
          </a:p>
        </p:txBody>
      </p:sp>
      <p:cxnSp>
        <p:nvCxnSpPr>
          <p:cNvPr id="36" name="直線コネクタ 35">
            <a:extLst>
              <a:ext uri="{FF2B5EF4-FFF2-40B4-BE49-F238E27FC236}">
                <a16:creationId xmlns:a16="http://schemas.microsoft.com/office/drawing/2014/main" id="{9CF29139-94D3-4757-A259-118547E16E18}"/>
              </a:ext>
            </a:extLst>
          </p:cNvPr>
          <p:cNvCxnSpPr>
            <a:cxnSpLocks/>
            <a:stCxn id="35" idx="0"/>
          </p:cNvCxnSpPr>
          <p:nvPr/>
        </p:nvCxnSpPr>
        <p:spPr>
          <a:xfrm flipV="1">
            <a:off x="6218314" y="2850845"/>
            <a:ext cx="166251" cy="1567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C2218E52-D442-4AC9-B213-99D59C65F883}"/>
              </a:ext>
            </a:extLst>
          </p:cNvPr>
          <p:cNvCxnSpPr>
            <a:cxnSpLocks/>
            <a:stCxn id="34" idx="2"/>
          </p:cNvCxnSpPr>
          <p:nvPr/>
        </p:nvCxnSpPr>
        <p:spPr>
          <a:xfrm>
            <a:off x="6214152" y="3195662"/>
            <a:ext cx="165299" cy="1906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9C5B7C1-5416-4AD3-967D-4347AE5F498D}"/>
              </a:ext>
            </a:extLst>
          </p:cNvPr>
          <p:cNvSpPr/>
          <p:nvPr/>
        </p:nvSpPr>
        <p:spPr>
          <a:xfrm>
            <a:off x="6989053" y="3018514"/>
            <a:ext cx="766681"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BF51BD47-3993-4DA0-BD31-08A85CE71E63}"/>
              </a:ext>
            </a:extLst>
          </p:cNvPr>
          <p:cNvSpPr txBox="1"/>
          <p:nvPr/>
        </p:nvSpPr>
        <p:spPr>
          <a:xfrm>
            <a:off x="6989052" y="3037824"/>
            <a:ext cx="766682"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いる</a:t>
            </a:r>
            <a:endParaRPr kumimoji="1" lang="en-US" altLang="ja-JP" sz="600" dirty="0">
              <a:latin typeface="游ゴシック" panose="020B0400000000000000" pitchFamily="50" charset="-128"/>
              <a:ea typeface="游ゴシック" panose="020B0400000000000000" pitchFamily="50" charset="-128"/>
            </a:endParaRPr>
          </a:p>
        </p:txBody>
      </p:sp>
      <p:cxnSp>
        <p:nvCxnSpPr>
          <p:cNvPr id="71" name="直線コネクタ 70">
            <a:extLst>
              <a:ext uri="{FF2B5EF4-FFF2-40B4-BE49-F238E27FC236}">
                <a16:creationId xmlns:a16="http://schemas.microsoft.com/office/drawing/2014/main" id="{3DACBA64-E847-48CF-908F-103BED39B589}"/>
              </a:ext>
            </a:extLst>
          </p:cNvPr>
          <p:cNvCxnSpPr>
            <a:stCxn id="64" idx="2"/>
          </p:cNvCxnSpPr>
          <p:nvPr/>
        </p:nvCxnSpPr>
        <p:spPr>
          <a:xfrm flipH="1">
            <a:off x="7266758" y="3209958"/>
            <a:ext cx="105636" cy="172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5E925E43-5E97-481A-A22A-2DCDECA618DF}"/>
              </a:ext>
            </a:extLst>
          </p:cNvPr>
          <p:cNvCxnSpPr>
            <a:stCxn id="64" idx="0"/>
          </p:cNvCxnSpPr>
          <p:nvPr/>
        </p:nvCxnSpPr>
        <p:spPr>
          <a:xfrm flipH="1" flipV="1">
            <a:off x="7268874" y="2854628"/>
            <a:ext cx="103520" cy="1638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885FAC7-22FF-4D5C-A2CE-68C07D5DBE7B}"/>
              </a:ext>
            </a:extLst>
          </p:cNvPr>
          <p:cNvSpPr txBox="1"/>
          <p:nvPr/>
        </p:nvSpPr>
        <p:spPr>
          <a:xfrm>
            <a:off x="8155760" y="2586390"/>
            <a:ext cx="766682" cy="184666"/>
          </a:xfrm>
          <a:prstGeom prst="rect">
            <a:avLst/>
          </a:prstGeom>
          <a:solidFill>
            <a:srgbClr val="C5C9C4"/>
          </a:solidFill>
          <a:ln>
            <a:solidFill>
              <a:srgbClr val="4E4251"/>
            </a:solidFill>
          </a:ln>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いない</a:t>
            </a:r>
            <a:endParaRPr kumimoji="1" lang="en-US" altLang="ja-JP" sz="600" dirty="0">
              <a:latin typeface="游ゴシック" panose="020B0400000000000000" pitchFamily="50" charset="-128"/>
              <a:ea typeface="游ゴシック" panose="020B0400000000000000" pitchFamily="50" charset="-128"/>
            </a:endParaRPr>
          </a:p>
        </p:txBody>
      </p:sp>
      <p:cxnSp>
        <p:nvCxnSpPr>
          <p:cNvPr id="77" name="直線コネクタ 76">
            <a:extLst>
              <a:ext uri="{FF2B5EF4-FFF2-40B4-BE49-F238E27FC236}">
                <a16:creationId xmlns:a16="http://schemas.microsoft.com/office/drawing/2014/main" id="{EE954C3A-A43A-4928-9324-CAA12CC08498}"/>
              </a:ext>
            </a:extLst>
          </p:cNvPr>
          <p:cNvCxnSpPr>
            <a:stCxn id="18" idx="3"/>
            <a:endCxn id="75" idx="2"/>
          </p:cNvCxnSpPr>
          <p:nvPr/>
        </p:nvCxnSpPr>
        <p:spPr>
          <a:xfrm flipV="1">
            <a:off x="7619737" y="2771056"/>
            <a:ext cx="919364" cy="747274"/>
          </a:xfrm>
          <a:prstGeom prst="line">
            <a:avLst/>
          </a:prstGeom>
          <a:ln>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05E0AF9-5747-4702-8A24-B54BC5C9A52F}"/>
              </a:ext>
            </a:extLst>
          </p:cNvPr>
          <p:cNvCxnSpPr>
            <a:stCxn id="75" idx="0"/>
            <a:endCxn id="12" idx="3"/>
          </p:cNvCxnSpPr>
          <p:nvPr/>
        </p:nvCxnSpPr>
        <p:spPr>
          <a:xfrm flipH="1" flipV="1">
            <a:off x="7619737" y="1835942"/>
            <a:ext cx="919364" cy="750448"/>
          </a:xfrm>
          <a:prstGeom prst="straightConnector1">
            <a:avLst/>
          </a:prstGeom>
          <a:ln>
            <a:solidFill>
              <a:srgbClr val="4E425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387AFA3E-882E-49A7-893C-E71117ECE635}"/>
              </a:ext>
            </a:extLst>
          </p:cNvPr>
          <p:cNvSpPr txBox="1"/>
          <p:nvPr/>
        </p:nvSpPr>
        <p:spPr>
          <a:xfrm>
            <a:off x="6699489" y="1171921"/>
            <a:ext cx="1854931" cy="276999"/>
          </a:xfrm>
          <a:prstGeom prst="rect">
            <a:avLst/>
          </a:prstGeom>
          <a:noFill/>
        </p:spPr>
        <p:txBody>
          <a:bodyPr wrap="square" rtlCol="0">
            <a:spAutoFit/>
          </a:bodyPr>
          <a:lstStyle/>
          <a:p>
            <a:pPr algn="ctr"/>
            <a:r>
              <a:rPr kumimoji="1" lang="ja-JP" altLang="en-US" sz="1200" dirty="0">
                <a:latin typeface="游ゴシック" panose="020B0400000000000000" pitchFamily="50" charset="-128"/>
                <a:ea typeface="游ゴシック" panose="020B0400000000000000" pitchFamily="50" charset="-128"/>
              </a:rPr>
              <a:t>リスの</a:t>
            </a:r>
            <a:r>
              <a:rPr kumimoji="1" lang="en-US" altLang="ja-JP" sz="1200" dirty="0">
                <a:latin typeface="游ゴシック" panose="020B0400000000000000" pitchFamily="50" charset="-128"/>
                <a:ea typeface="游ゴシック" panose="020B0400000000000000" pitchFamily="50" charset="-128"/>
              </a:rPr>
              <a:t>State</a:t>
            </a:r>
            <a:r>
              <a:rPr kumimoji="1" lang="ja-JP" altLang="en-US" sz="1200" dirty="0">
                <a:latin typeface="游ゴシック" panose="020B0400000000000000" pitchFamily="50" charset="-128"/>
                <a:ea typeface="游ゴシック" panose="020B0400000000000000" pitchFamily="50" charset="-128"/>
              </a:rPr>
              <a:t>パターン</a:t>
            </a:r>
          </a:p>
        </p:txBody>
      </p:sp>
      <p:sp>
        <p:nvSpPr>
          <p:cNvPr id="85" name="テキスト ボックス 84">
            <a:extLst>
              <a:ext uri="{FF2B5EF4-FFF2-40B4-BE49-F238E27FC236}">
                <a16:creationId xmlns:a16="http://schemas.microsoft.com/office/drawing/2014/main" id="{B92CBE79-5FD4-41F6-9298-AA1C0E3867E6}"/>
              </a:ext>
            </a:extLst>
          </p:cNvPr>
          <p:cNvSpPr txBox="1"/>
          <p:nvPr/>
        </p:nvSpPr>
        <p:spPr>
          <a:xfrm>
            <a:off x="366942" y="1869990"/>
            <a:ext cx="4955203" cy="1015663"/>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　リスの行動制御を</a:t>
            </a:r>
            <a:r>
              <a:rPr kumimoji="1" lang="en-US" altLang="ja-JP" sz="1200" dirty="0">
                <a:latin typeface="游ゴシック" panose="020B0400000000000000" pitchFamily="50" charset="-128"/>
                <a:ea typeface="游ゴシック" panose="020B0400000000000000" pitchFamily="50" charset="-128"/>
              </a:rPr>
              <a:t>State</a:t>
            </a:r>
            <a:r>
              <a:rPr kumimoji="1" lang="ja-JP" altLang="en-US" sz="1200" dirty="0">
                <a:latin typeface="游ゴシック" panose="020B0400000000000000" pitchFamily="50" charset="-128"/>
                <a:ea typeface="游ゴシック" panose="020B0400000000000000" pitchFamily="50" charset="-128"/>
              </a:rPr>
              <a:t>パターンを使用し実現しています。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リスの基底クラスである　　　　　　が関数ポインタを保持しており</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継承先で登録する関数を変える仕組みになっているため、今後動物の</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種類を増やす際も既存のコードを変更せず作成することができるよう</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になっています。</a:t>
            </a:r>
          </a:p>
        </p:txBody>
      </p:sp>
      <p:sp>
        <p:nvSpPr>
          <p:cNvPr id="86" name="テキスト ボックス 85">
            <a:extLst>
              <a:ext uri="{FF2B5EF4-FFF2-40B4-BE49-F238E27FC236}">
                <a16:creationId xmlns:a16="http://schemas.microsoft.com/office/drawing/2014/main" id="{F2A870E1-4280-4A8B-9840-B7BC971F3FD9}"/>
              </a:ext>
            </a:extLst>
          </p:cNvPr>
          <p:cNvSpPr txBox="1"/>
          <p:nvPr/>
        </p:nvSpPr>
        <p:spPr>
          <a:xfrm>
            <a:off x="2075728" y="2055458"/>
            <a:ext cx="1099920" cy="276999"/>
          </a:xfrm>
          <a:prstGeom prst="rect">
            <a:avLst/>
          </a:prstGeom>
          <a:noFill/>
        </p:spPr>
        <p:txBody>
          <a:bodyPr wrap="square" rtlCol="0">
            <a:spAutoFit/>
          </a:bodyPr>
          <a:lstStyle/>
          <a:p>
            <a:r>
              <a:rPr kumimoji="1" lang="en-US" altLang="ja-JP" sz="1200" dirty="0" err="1">
                <a:latin typeface="游ゴシック" panose="020B0400000000000000" pitchFamily="50" charset="-128"/>
                <a:ea typeface="游ゴシック" panose="020B0400000000000000" pitchFamily="50" charset="-128"/>
              </a:rPr>
              <a:t>AnimalClass</a:t>
            </a:r>
            <a:endParaRPr kumimoji="1" lang="ja-JP" altLang="en-US" sz="1200" dirty="0"/>
          </a:p>
        </p:txBody>
      </p:sp>
      <p:pic>
        <p:nvPicPr>
          <p:cNvPr id="88" name="図 87">
            <a:extLst>
              <a:ext uri="{FF2B5EF4-FFF2-40B4-BE49-F238E27FC236}">
                <a16:creationId xmlns:a16="http://schemas.microsoft.com/office/drawing/2014/main" id="{A06606D5-5D7C-4DFC-80B2-B29481C0D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17" y="3144693"/>
            <a:ext cx="3086259" cy="2444876"/>
          </a:xfrm>
          <a:prstGeom prst="rect">
            <a:avLst/>
          </a:prstGeom>
        </p:spPr>
      </p:pic>
      <p:sp>
        <p:nvSpPr>
          <p:cNvPr id="89" name="テキスト ボックス 88">
            <a:extLst>
              <a:ext uri="{FF2B5EF4-FFF2-40B4-BE49-F238E27FC236}">
                <a16:creationId xmlns:a16="http://schemas.microsoft.com/office/drawing/2014/main" id="{90D8D9EF-5142-4BC1-A4A3-2B4C7C85C2AB}"/>
              </a:ext>
            </a:extLst>
          </p:cNvPr>
          <p:cNvSpPr txBox="1"/>
          <p:nvPr/>
        </p:nvSpPr>
        <p:spPr>
          <a:xfrm>
            <a:off x="3873307" y="4279447"/>
            <a:ext cx="5262979" cy="646331"/>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リスが逃げる際に壁に走り続けたり、段差に引っかかることがないように</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危機感知用の当たり判定を置き感知した危機に応じて進路を変更したり、</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ジャンプすることができるようになっています。</a:t>
            </a:r>
            <a:endParaRPr kumimoji="1" lang="en-US" altLang="ja-JP" sz="1200" dirty="0">
              <a:latin typeface="游ゴシック" panose="020B0400000000000000" pitchFamily="50" charset="-128"/>
              <a:ea typeface="游ゴシック" panose="020B0400000000000000" pitchFamily="50" charset="-128"/>
            </a:endParaRPr>
          </a:p>
        </p:txBody>
      </p:sp>
      <p:sp>
        <p:nvSpPr>
          <p:cNvPr id="91" name="四角形: 角を丸くする 90">
            <a:extLst>
              <a:ext uri="{FF2B5EF4-FFF2-40B4-BE49-F238E27FC236}">
                <a16:creationId xmlns:a16="http://schemas.microsoft.com/office/drawing/2014/main" id="{AC6463C1-5A52-48B7-9AE2-D2501A1E6394}"/>
              </a:ext>
            </a:extLst>
          </p:cNvPr>
          <p:cNvSpPr/>
          <p:nvPr/>
        </p:nvSpPr>
        <p:spPr>
          <a:xfrm>
            <a:off x="1809509" y="3892952"/>
            <a:ext cx="432122" cy="1068729"/>
          </a:xfrm>
          <a:prstGeom prst="roundRect">
            <a:avLst/>
          </a:prstGeom>
          <a:noFill/>
          <a:ln w="38100" cap="flat" cmpd="sng" algn="ctr">
            <a:solidFill>
              <a:srgbClr val="AACBC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n>
                <a:solidFill>
                  <a:srgbClr val="4E4251"/>
                </a:solidFill>
              </a:ln>
            </a:endParaRPr>
          </a:p>
        </p:txBody>
      </p:sp>
      <p:cxnSp>
        <p:nvCxnSpPr>
          <p:cNvPr id="93" name="コネクタ: カギ線 92">
            <a:extLst>
              <a:ext uri="{FF2B5EF4-FFF2-40B4-BE49-F238E27FC236}">
                <a16:creationId xmlns:a16="http://schemas.microsoft.com/office/drawing/2014/main" id="{24BFFD37-B8D5-40BE-A955-5CF0C33F4C4D}"/>
              </a:ext>
            </a:extLst>
          </p:cNvPr>
          <p:cNvCxnSpPr>
            <a:stCxn id="91" idx="2"/>
          </p:cNvCxnSpPr>
          <p:nvPr/>
        </p:nvCxnSpPr>
        <p:spPr>
          <a:xfrm rot="5400000">
            <a:off x="1440586" y="5064387"/>
            <a:ext cx="687691" cy="482279"/>
          </a:xfrm>
          <a:prstGeom prst="bentConnector3">
            <a:avLst/>
          </a:prstGeom>
          <a:ln w="38100">
            <a:solidFill>
              <a:srgbClr val="AACBC1"/>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7F2DED3E-C362-46AF-80B0-3A2A403D213B}"/>
              </a:ext>
            </a:extLst>
          </p:cNvPr>
          <p:cNvSpPr txBox="1"/>
          <p:nvPr/>
        </p:nvSpPr>
        <p:spPr>
          <a:xfrm>
            <a:off x="737393" y="5639730"/>
            <a:ext cx="1611798"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危機感知用コリジョン</a:t>
            </a:r>
          </a:p>
        </p:txBody>
      </p:sp>
    </p:spTree>
    <p:extLst>
      <p:ext uri="{BB962C8B-B14F-4D97-AF65-F5344CB8AC3E}">
        <p14:creationId xmlns:p14="http://schemas.microsoft.com/office/powerpoint/2010/main" val="34229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テキスト ボックス 33">
            <a:extLst>
              <a:ext uri="{FF2B5EF4-FFF2-40B4-BE49-F238E27FC236}">
                <a16:creationId xmlns:a16="http://schemas.microsoft.com/office/drawing/2014/main" id="{8D2B838D-A584-401B-8CC1-E655A119B61A}"/>
              </a:ext>
            </a:extLst>
          </p:cNvPr>
          <p:cNvSpPr txBox="1"/>
          <p:nvPr/>
        </p:nvSpPr>
        <p:spPr>
          <a:xfrm>
            <a:off x="2789145" y="5457477"/>
            <a:ext cx="2804698" cy="338554"/>
          </a:xfrm>
          <a:prstGeom prst="rect">
            <a:avLst/>
          </a:prstGeom>
          <a:noFill/>
        </p:spPr>
        <p:txBody>
          <a:bodyPr wrap="square" rtlCol="0">
            <a:spAutoFit/>
          </a:bodyPr>
          <a:lstStyle/>
          <a:p>
            <a:r>
              <a:rPr kumimoji="1" lang="ja-JP" altLang="en-US" sz="800" dirty="0">
                <a:latin typeface="游ゴシック" panose="020B0400000000000000" pitchFamily="50" charset="-128"/>
                <a:ea typeface="游ゴシック" panose="020B0400000000000000" pitchFamily="50" charset="-128"/>
              </a:rPr>
              <a:t>　　　　　上の１が</a:t>
            </a:r>
            <a:r>
              <a:rPr kumimoji="1" lang="en-US" altLang="ja-JP" sz="800" dirty="0">
                <a:latin typeface="游ゴシック" panose="020B0400000000000000" pitchFamily="50" charset="-128"/>
                <a:ea typeface="游ゴシック" panose="020B0400000000000000" pitchFamily="50" charset="-128"/>
              </a:rPr>
              <a:t>DX</a:t>
            </a:r>
            <a:r>
              <a:rPr kumimoji="1" lang="ja-JP" altLang="en-US" sz="800" dirty="0">
                <a:latin typeface="游ゴシック" panose="020B0400000000000000" pitchFamily="50" charset="-128"/>
                <a:ea typeface="游ゴシック" panose="020B0400000000000000" pitchFamily="50" charset="-128"/>
              </a:rPr>
              <a:t>ライブラリ上の１００になる</a:t>
            </a:r>
            <a:endParaRPr kumimoji="1" lang="en-US" altLang="ja-JP" sz="800" dirty="0">
              <a:latin typeface="游ゴシック" panose="020B0400000000000000" pitchFamily="50" charset="-128"/>
              <a:ea typeface="游ゴシック" panose="020B0400000000000000" pitchFamily="50" charset="-128"/>
            </a:endParaRPr>
          </a:p>
          <a:p>
            <a:r>
              <a:rPr kumimoji="1" lang="ja-JP" altLang="en-US" sz="800" dirty="0">
                <a:latin typeface="游ゴシック" panose="020B0400000000000000" pitchFamily="50" charset="-128"/>
                <a:ea typeface="游ゴシック" panose="020B0400000000000000" pitchFamily="50" charset="-128"/>
              </a:rPr>
              <a:t>　　と</a:t>
            </a:r>
            <a:r>
              <a:rPr kumimoji="1" lang="en-US" altLang="ja-JP" sz="800" dirty="0">
                <a:latin typeface="游ゴシック" panose="020B0400000000000000" pitchFamily="50" charset="-128"/>
                <a:ea typeface="游ゴシック" panose="020B0400000000000000" pitchFamily="50" charset="-128"/>
              </a:rPr>
              <a:t>DX</a:t>
            </a:r>
            <a:r>
              <a:rPr kumimoji="1" lang="ja-JP" altLang="en-US" sz="800" dirty="0">
                <a:latin typeface="游ゴシック" panose="020B0400000000000000" pitchFamily="50" charset="-128"/>
                <a:ea typeface="游ゴシック" panose="020B0400000000000000" pitchFamily="50" charset="-128"/>
              </a:rPr>
              <a:t>ライブラリでは、</a:t>
            </a:r>
            <a:r>
              <a:rPr kumimoji="1" lang="en-US" altLang="ja-JP" sz="800" dirty="0">
                <a:latin typeface="游ゴシック" panose="020B0400000000000000" pitchFamily="50" charset="-128"/>
                <a:ea typeface="游ゴシック" panose="020B0400000000000000" pitchFamily="50" charset="-128"/>
              </a:rPr>
              <a:t>X</a:t>
            </a:r>
            <a:r>
              <a:rPr kumimoji="1" lang="ja-JP" altLang="en-US" sz="800" dirty="0">
                <a:latin typeface="游ゴシック" panose="020B0400000000000000" pitchFamily="50" charset="-128"/>
                <a:ea typeface="游ゴシック" panose="020B0400000000000000" pitchFamily="50" charset="-128"/>
              </a:rPr>
              <a:t>と</a:t>
            </a:r>
            <a:r>
              <a:rPr kumimoji="1" lang="en-US" altLang="ja-JP" sz="800" dirty="0">
                <a:latin typeface="游ゴシック" panose="020B0400000000000000" pitchFamily="50" charset="-128"/>
                <a:ea typeface="游ゴシック" panose="020B0400000000000000" pitchFamily="50" charset="-128"/>
              </a:rPr>
              <a:t>Z</a:t>
            </a:r>
            <a:r>
              <a:rPr kumimoji="1" lang="ja-JP" altLang="en-US" sz="800" dirty="0">
                <a:latin typeface="游ゴシック" panose="020B0400000000000000" pitchFamily="50" charset="-128"/>
                <a:ea typeface="游ゴシック" panose="020B0400000000000000" pitchFamily="50" charset="-128"/>
              </a:rPr>
              <a:t>が反転しているため修正</a:t>
            </a:r>
            <a:endParaRPr kumimoji="1" lang="en-US" altLang="ja-JP" sz="8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AAFBCB3C-4441-434C-BF5B-9CC9B215B406}"/>
              </a:ext>
            </a:extLst>
          </p:cNvPr>
          <p:cNvSpPr/>
          <p:nvPr/>
        </p:nvSpPr>
        <p:spPr>
          <a:xfrm>
            <a:off x="-746992" y="-969566"/>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5" name="正方形/長方形 4">
            <a:extLst>
              <a:ext uri="{FF2B5EF4-FFF2-40B4-BE49-F238E27FC236}">
                <a16:creationId xmlns:a16="http://schemas.microsoft.com/office/drawing/2014/main" id="{F14B6523-EF5A-4ACD-BC53-9C70B9D80D4B}"/>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769B7629-BF72-456E-B06E-DEC31B51E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9" name="テキスト ボックス 8">
            <a:extLst>
              <a:ext uri="{FF2B5EF4-FFF2-40B4-BE49-F238E27FC236}">
                <a16:creationId xmlns:a16="http://schemas.microsoft.com/office/drawing/2014/main" id="{00E581B6-C769-4C84-9B32-15E0CC01C2D2}"/>
              </a:ext>
            </a:extLst>
          </p:cNvPr>
          <p:cNvSpPr txBox="1"/>
          <p:nvPr/>
        </p:nvSpPr>
        <p:spPr>
          <a:xfrm>
            <a:off x="0" y="0"/>
            <a:ext cx="3113590" cy="646331"/>
          </a:xfrm>
          <a:prstGeom prst="rect">
            <a:avLst/>
          </a:prstGeom>
          <a:noFill/>
        </p:spPr>
        <p:txBody>
          <a:bodyPr wrap="square" rtlCol="0">
            <a:spAutoFit/>
          </a:bodyPr>
          <a:lstStyle/>
          <a:p>
            <a:r>
              <a:rPr kumimoji="1" lang="ja-JP" altLang="en-US" sz="3600" dirty="0">
                <a:latin typeface="游ゴシック" panose="020B0400000000000000" pitchFamily="50" charset="-128"/>
                <a:ea typeface="游ゴシック" panose="020B0400000000000000" pitchFamily="50" charset="-128"/>
              </a:rPr>
              <a:t>ステージ作成</a:t>
            </a:r>
          </a:p>
        </p:txBody>
      </p:sp>
      <p:sp>
        <p:nvSpPr>
          <p:cNvPr id="12" name="テキスト ボックス 11">
            <a:extLst>
              <a:ext uri="{FF2B5EF4-FFF2-40B4-BE49-F238E27FC236}">
                <a16:creationId xmlns:a16="http://schemas.microsoft.com/office/drawing/2014/main" id="{5146A65D-1132-4ED4-BBCD-A9740489EA05}"/>
              </a:ext>
            </a:extLst>
          </p:cNvPr>
          <p:cNvSpPr txBox="1"/>
          <p:nvPr/>
        </p:nvSpPr>
        <p:spPr>
          <a:xfrm>
            <a:off x="285510" y="1968293"/>
            <a:ext cx="4301177" cy="1015663"/>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　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のマップ制作ツールとして　　　を使用しています。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リスの巡回ポイント、ステージの配置位置を　　　から</a:t>
            </a:r>
            <a:endParaRPr kumimoji="1" lang="en-US" altLang="ja-JP" sz="1200" dirty="0">
              <a:latin typeface="游ゴシック" panose="020B0400000000000000" pitchFamily="50" charset="-128"/>
              <a:ea typeface="游ゴシック" panose="020B0400000000000000" pitchFamily="50" charset="-128"/>
            </a:endParaRPr>
          </a:p>
          <a:p>
            <a:r>
              <a:rPr kumimoji="1" lang="en-US" altLang="ja-JP" sz="1200" dirty="0">
                <a:latin typeface="游ゴシック" panose="020B0400000000000000" pitchFamily="50" charset="-128"/>
                <a:ea typeface="游ゴシック" panose="020B0400000000000000" pitchFamily="50" charset="-128"/>
              </a:rPr>
              <a:t>XML</a:t>
            </a:r>
            <a:r>
              <a:rPr kumimoji="1" lang="ja-JP" altLang="en-US" sz="1200" dirty="0">
                <a:latin typeface="游ゴシック" panose="020B0400000000000000" pitchFamily="50" charset="-128"/>
                <a:ea typeface="游ゴシック" panose="020B0400000000000000" pitchFamily="50" charset="-128"/>
              </a:rPr>
              <a:t>形式で書き出すためにスクリプトを作成しました。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また</a:t>
            </a:r>
            <a:r>
              <a:rPr kumimoji="1" lang="en-US" altLang="ja-JP" sz="1200" dirty="0">
                <a:latin typeface="游ゴシック" panose="020B0400000000000000" pitchFamily="50" charset="-128"/>
                <a:ea typeface="游ゴシック" panose="020B0400000000000000" pitchFamily="50" charset="-128"/>
              </a:rPr>
              <a:t>DX</a:t>
            </a:r>
            <a:r>
              <a:rPr kumimoji="1" lang="ja-JP" altLang="en-US" sz="1200" dirty="0">
                <a:latin typeface="游ゴシック" panose="020B0400000000000000" pitchFamily="50" charset="-128"/>
                <a:ea typeface="游ゴシック" panose="020B0400000000000000" pitchFamily="50" charset="-128"/>
              </a:rPr>
              <a:t>ライブラリで読み込む際、　　　との座標系の違い</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を考慮し読み込むクラスを作成しました。</a:t>
            </a:r>
          </a:p>
        </p:txBody>
      </p:sp>
      <p:sp>
        <p:nvSpPr>
          <p:cNvPr id="13" name="テキスト ボックス 12">
            <a:extLst>
              <a:ext uri="{FF2B5EF4-FFF2-40B4-BE49-F238E27FC236}">
                <a16:creationId xmlns:a16="http://schemas.microsoft.com/office/drawing/2014/main" id="{E0CBDD0B-D9B7-4AE7-A1D3-090C31A85D48}"/>
              </a:ext>
            </a:extLst>
          </p:cNvPr>
          <p:cNvSpPr txBox="1"/>
          <p:nvPr/>
        </p:nvSpPr>
        <p:spPr>
          <a:xfrm>
            <a:off x="2561861" y="1965291"/>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sp>
        <p:nvSpPr>
          <p:cNvPr id="14" name="テキスト ボックス 13">
            <a:extLst>
              <a:ext uri="{FF2B5EF4-FFF2-40B4-BE49-F238E27FC236}">
                <a16:creationId xmlns:a16="http://schemas.microsoft.com/office/drawing/2014/main" id="{7B20B12A-C8A0-4D8F-AF42-341FDC0739ED}"/>
              </a:ext>
            </a:extLst>
          </p:cNvPr>
          <p:cNvSpPr txBox="1"/>
          <p:nvPr/>
        </p:nvSpPr>
        <p:spPr>
          <a:xfrm>
            <a:off x="3366302" y="2152415"/>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sp>
        <p:nvSpPr>
          <p:cNvPr id="15" name="テキスト ボックス 14">
            <a:extLst>
              <a:ext uri="{FF2B5EF4-FFF2-40B4-BE49-F238E27FC236}">
                <a16:creationId xmlns:a16="http://schemas.microsoft.com/office/drawing/2014/main" id="{CED3FDA4-3E33-43BB-8059-A9B2D020E165}"/>
              </a:ext>
            </a:extLst>
          </p:cNvPr>
          <p:cNvSpPr txBox="1"/>
          <p:nvPr/>
        </p:nvSpPr>
        <p:spPr>
          <a:xfrm>
            <a:off x="2625522" y="2511159"/>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pic>
        <p:nvPicPr>
          <p:cNvPr id="17" name="図 16">
            <a:extLst>
              <a:ext uri="{FF2B5EF4-FFF2-40B4-BE49-F238E27FC236}">
                <a16:creationId xmlns:a16="http://schemas.microsoft.com/office/drawing/2014/main" id="{2B35AE46-9F44-4D07-9227-ABD2FC07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34" y="4336458"/>
            <a:ext cx="2186318" cy="1364492"/>
          </a:xfrm>
          <a:prstGeom prst="rect">
            <a:avLst/>
          </a:prstGeom>
        </p:spPr>
      </p:pic>
      <p:pic>
        <p:nvPicPr>
          <p:cNvPr id="19" name="図 18">
            <a:extLst>
              <a:ext uri="{FF2B5EF4-FFF2-40B4-BE49-F238E27FC236}">
                <a16:creationId xmlns:a16="http://schemas.microsoft.com/office/drawing/2014/main" id="{81D4589A-2822-4765-A586-AD35BDFE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449" y="1427380"/>
            <a:ext cx="3330162" cy="1802103"/>
          </a:xfrm>
          <a:prstGeom prst="rect">
            <a:avLst/>
          </a:prstGeom>
        </p:spPr>
      </p:pic>
      <p:sp>
        <p:nvSpPr>
          <p:cNvPr id="20" name="テキスト ボックス 19">
            <a:extLst>
              <a:ext uri="{FF2B5EF4-FFF2-40B4-BE49-F238E27FC236}">
                <a16:creationId xmlns:a16="http://schemas.microsoft.com/office/drawing/2014/main" id="{13707150-39C3-4C1B-B1B0-A060FBDFDCCF}"/>
              </a:ext>
            </a:extLst>
          </p:cNvPr>
          <p:cNvSpPr txBox="1"/>
          <p:nvPr/>
        </p:nvSpPr>
        <p:spPr>
          <a:xfrm>
            <a:off x="6629045" y="3879635"/>
            <a:ext cx="1877437"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赤丸がリス巡回ポイント</a:t>
            </a:r>
          </a:p>
        </p:txBody>
      </p:sp>
      <p:sp>
        <p:nvSpPr>
          <p:cNvPr id="21" name="テキスト ボックス 20">
            <a:extLst>
              <a:ext uri="{FF2B5EF4-FFF2-40B4-BE49-F238E27FC236}">
                <a16:creationId xmlns:a16="http://schemas.microsoft.com/office/drawing/2014/main" id="{978B37DD-0865-4355-A5A9-B724CFA64E45}"/>
              </a:ext>
            </a:extLst>
          </p:cNvPr>
          <p:cNvSpPr txBox="1"/>
          <p:nvPr/>
        </p:nvSpPr>
        <p:spPr>
          <a:xfrm>
            <a:off x="320234" y="3985687"/>
            <a:ext cx="2055371"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XML</a:t>
            </a:r>
            <a:r>
              <a:rPr kumimoji="1" lang="ja-JP" altLang="en-US" sz="1200" dirty="0">
                <a:latin typeface="游ゴシック" panose="020B0400000000000000" pitchFamily="50" charset="-128"/>
                <a:ea typeface="游ゴシック" panose="020B0400000000000000" pitchFamily="50" charset="-128"/>
              </a:rPr>
              <a:t>書き出し部スクリプト</a:t>
            </a:r>
          </a:p>
        </p:txBody>
      </p:sp>
      <p:pic>
        <p:nvPicPr>
          <p:cNvPr id="23" name="図 22">
            <a:extLst>
              <a:ext uri="{FF2B5EF4-FFF2-40B4-BE49-F238E27FC236}">
                <a16:creationId xmlns:a16="http://schemas.microsoft.com/office/drawing/2014/main" id="{98CA0588-38B9-4895-939A-6835910EBF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439" y="4238731"/>
            <a:ext cx="2354172" cy="1364493"/>
          </a:xfrm>
          <a:prstGeom prst="rect">
            <a:avLst/>
          </a:prstGeom>
        </p:spPr>
      </p:pic>
      <p:sp>
        <p:nvSpPr>
          <p:cNvPr id="24" name="楕円 23">
            <a:extLst>
              <a:ext uri="{FF2B5EF4-FFF2-40B4-BE49-F238E27FC236}">
                <a16:creationId xmlns:a16="http://schemas.microsoft.com/office/drawing/2014/main" id="{070B1214-4309-4CC3-AA13-E004F41D1B8B}"/>
              </a:ext>
            </a:extLst>
          </p:cNvPr>
          <p:cNvSpPr/>
          <p:nvPr/>
        </p:nvSpPr>
        <p:spPr>
          <a:xfrm>
            <a:off x="6881760" y="4526677"/>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B7D59AE-A155-4A61-9E85-3F0CFB55D237}"/>
              </a:ext>
            </a:extLst>
          </p:cNvPr>
          <p:cNvSpPr/>
          <p:nvPr/>
        </p:nvSpPr>
        <p:spPr>
          <a:xfrm>
            <a:off x="7772581" y="4555613"/>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EDAC00D-6CBD-40D2-8CF8-D4E8911C7AFF}"/>
              </a:ext>
            </a:extLst>
          </p:cNvPr>
          <p:cNvSpPr/>
          <p:nvPr/>
        </p:nvSpPr>
        <p:spPr>
          <a:xfrm>
            <a:off x="8724064" y="4628919"/>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20E634F-6869-407F-A127-DAA65BD72555}"/>
              </a:ext>
            </a:extLst>
          </p:cNvPr>
          <p:cNvSpPr txBox="1"/>
          <p:nvPr/>
        </p:nvSpPr>
        <p:spPr>
          <a:xfrm>
            <a:off x="5827849" y="1302781"/>
            <a:ext cx="1415772"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ステージ制作画面</a:t>
            </a:r>
          </a:p>
        </p:txBody>
      </p:sp>
      <p:pic>
        <p:nvPicPr>
          <p:cNvPr id="31" name="図 30">
            <a:extLst>
              <a:ext uri="{FF2B5EF4-FFF2-40B4-BE49-F238E27FC236}">
                <a16:creationId xmlns:a16="http://schemas.microsoft.com/office/drawing/2014/main" id="{19D44329-F2FB-4D1C-B2C5-CE00D72C4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8759" y="4336458"/>
            <a:ext cx="3133747" cy="1075703"/>
          </a:xfrm>
          <a:prstGeom prst="rect">
            <a:avLst/>
          </a:prstGeom>
        </p:spPr>
      </p:pic>
      <p:sp>
        <p:nvSpPr>
          <p:cNvPr id="32" name="テキスト ボックス 31">
            <a:extLst>
              <a:ext uri="{FF2B5EF4-FFF2-40B4-BE49-F238E27FC236}">
                <a16:creationId xmlns:a16="http://schemas.microsoft.com/office/drawing/2014/main" id="{3D783C48-924A-4BDC-B583-624F079EAE27}"/>
              </a:ext>
            </a:extLst>
          </p:cNvPr>
          <p:cNvSpPr txBox="1"/>
          <p:nvPr/>
        </p:nvSpPr>
        <p:spPr>
          <a:xfrm>
            <a:off x="2738759" y="3985686"/>
            <a:ext cx="1673856"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＋＋側読み込み部分</a:t>
            </a:r>
          </a:p>
        </p:txBody>
      </p:sp>
      <p:sp>
        <p:nvSpPr>
          <p:cNvPr id="33" name="テキスト ボックス 32">
            <a:extLst>
              <a:ext uri="{FF2B5EF4-FFF2-40B4-BE49-F238E27FC236}">
                <a16:creationId xmlns:a16="http://schemas.microsoft.com/office/drawing/2014/main" id="{4BB43B28-46DB-4AD0-9DD0-7DA1073D56B6}"/>
              </a:ext>
            </a:extLst>
          </p:cNvPr>
          <p:cNvSpPr txBox="1"/>
          <p:nvPr/>
        </p:nvSpPr>
        <p:spPr>
          <a:xfrm>
            <a:off x="2738759" y="5463559"/>
            <a:ext cx="726000" cy="215444"/>
          </a:xfrm>
          <a:prstGeom prst="rect">
            <a:avLst/>
          </a:prstGeom>
          <a:noFill/>
        </p:spPr>
        <p:txBody>
          <a:bodyPr wrap="square" rtlCol="0">
            <a:spAutoFit/>
          </a:bodyPr>
          <a:lstStyle/>
          <a:p>
            <a:r>
              <a:rPr kumimoji="1" lang="en-US" altLang="ja-JP" sz="800" dirty="0" err="1">
                <a:latin typeface="游ゴシック" panose="020B0400000000000000" pitchFamily="50" charset="-128"/>
                <a:ea typeface="游ゴシック" panose="020B0400000000000000" pitchFamily="50" charset="-128"/>
              </a:rPr>
              <a:t>UnityEditor</a:t>
            </a:r>
            <a:endParaRPr kumimoji="1" lang="ja-JP" altLang="en-US" sz="800" dirty="0">
              <a:latin typeface="游ゴシック" panose="020B0400000000000000" pitchFamily="50" charset="-128"/>
              <a:ea typeface="游ゴシック" panose="020B0400000000000000" pitchFamily="50" charset="-128"/>
            </a:endParaRPr>
          </a:p>
        </p:txBody>
      </p:sp>
      <p:sp>
        <p:nvSpPr>
          <p:cNvPr id="35" name="テキスト ボックス 34">
            <a:extLst>
              <a:ext uri="{FF2B5EF4-FFF2-40B4-BE49-F238E27FC236}">
                <a16:creationId xmlns:a16="http://schemas.microsoft.com/office/drawing/2014/main" id="{807A325C-AD33-439B-B9DB-729658F7BA05}"/>
              </a:ext>
            </a:extLst>
          </p:cNvPr>
          <p:cNvSpPr txBox="1"/>
          <p:nvPr/>
        </p:nvSpPr>
        <p:spPr>
          <a:xfrm>
            <a:off x="2738759" y="5577996"/>
            <a:ext cx="463569" cy="215444"/>
          </a:xfrm>
          <a:prstGeom prst="rect">
            <a:avLst/>
          </a:prstGeom>
          <a:noFill/>
        </p:spPr>
        <p:txBody>
          <a:bodyPr wrap="square" rtlCol="0">
            <a:spAutoFit/>
          </a:bodyPr>
          <a:lstStyle/>
          <a:p>
            <a:r>
              <a:rPr kumimoji="1" lang="en-US" altLang="ja-JP" sz="800" dirty="0">
                <a:latin typeface="游ゴシック" panose="020B0400000000000000" pitchFamily="50" charset="-128"/>
                <a:ea typeface="游ゴシック" panose="020B0400000000000000" pitchFamily="50" charset="-128"/>
              </a:rPr>
              <a:t>Unity</a:t>
            </a:r>
            <a:endParaRPr kumimoji="1" lang="ja-JP" altLang="en-US" sz="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3130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dirty="0">
                <a:latin typeface="游ゴシック" panose="020B0400000000000000" pitchFamily="50" charset="-128"/>
                <a:ea typeface="游ゴシック" panose="020B0400000000000000" pitchFamily="50" charset="-128"/>
              </a:rPr>
              <a:t>授業作品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292582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１年次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pic>
        <p:nvPicPr>
          <p:cNvPr id="76" name="図 75">
            <a:extLst>
              <a:ext uri="{FF2B5EF4-FFF2-40B4-BE49-F238E27FC236}">
                <a16:creationId xmlns:a16="http://schemas.microsoft.com/office/drawing/2014/main" id="{532373AD-0E1E-4280-822B-423438E5F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88" y="3954319"/>
            <a:ext cx="2979068" cy="2228729"/>
          </a:xfrm>
          <a:prstGeom prst="rect">
            <a:avLst/>
          </a:prstGeom>
        </p:spPr>
      </p:pic>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80" name="コンテンツ プレースホルダー 18">
            <a:extLst>
              <a:ext uri="{FF2B5EF4-FFF2-40B4-BE49-F238E27FC236}">
                <a16:creationId xmlns:a16="http://schemas.microsoft.com/office/drawing/2014/main" id="{29B54B2F-1E7A-4EC6-8247-5C250D89F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387" y="902251"/>
            <a:ext cx="2963427" cy="2228728"/>
          </a:xfrm>
          <a:prstGeom prst="rect">
            <a:avLst/>
          </a:prstGeom>
        </p:spPr>
      </p:pic>
      <p:sp>
        <p:nvSpPr>
          <p:cNvPr id="83" name="正方形/長方形 82">
            <a:extLst>
              <a:ext uri="{FF2B5EF4-FFF2-40B4-BE49-F238E27FC236}">
                <a16:creationId xmlns:a16="http://schemas.microsoft.com/office/drawing/2014/main" id="{2F9C89F6-C394-4943-8D46-8250CDA62010}"/>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5F54042-A655-4F72-9E23-5FCAF6B6ABC6}"/>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C200D8-4A83-4F7C-9BCB-0F3B09415999}"/>
              </a:ext>
            </a:extLst>
          </p:cNvPr>
          <p:cNvSpPr txBox="1"/>
          <p:nvPr/>
        </p:nvSpPr>
        <p:spPr>
          <a:xfrm>
            <a:off x="1077934" y="2050677"/>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初めて製作した作品です。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ＤＸライブラリを使用し描画や移動処理など基本的なことを学びました。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背景画像を２枚描画することにより違和感のないスクロールを実現しています。</a:t>
            </a:r>
          </a:p>
        </p:txBody>
      </p:sp>
      <p:sp>
        <p:nvSpPr>
          <p:cNvPr id="86" name="テキスト ボックス 85">
            <a:extLst>
              <a:ext uri="{FF2B5EF4-FFF2-40B4-BE49-F238E27FC236}">
                <a16:creationId xmlns:a16="http://schemas.microsoft.com/office/drawing/2014/main" id="{F2C864A4-36AF-4F2F-A620-C56D228E2972}"/>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配列を使用し敵を管理しています。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en-US" altLang="ja-JP" sz="1200" dirty="0">
                <a:latin typeface="游ゴシック" panose="020B0400000000000000" pitchFamily="50" charset="-128"/>
                <a:ea typeface="游ゴシック" panose="020B0400000000000000" pitchFamily="50" charset="-128"/>
              </a:rPr>
              <a:t>for</a:t>
            </a:r>
            <a:r>
              <a:rPr kumimoji="1" lang="ja-JP" altLang="en-US" sz="1200" dirty="0">
                <a:latin typeface="游ゴシック" panose="020B0400000000000000" pitchFamily="50" charset="-128"/>
                <a:ea typeface="游ゴシック" panose="020B0400000000000000" pitchFamily="50" charset="-128"/>
              </a:rPr>
              <a:t>文を使用し、敵を単体ではなく集団で行動させています。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トーチカの画像を動的に変更することにより弾の当たった個所から崩れるようになっています。</a:t>
            </a:r>
            <a:endParaRPr kumimoji="1" lang="en-US" altLang="ja-JP"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19256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9EE4FCC-C926-4DEE-8674-CA37D3DDF270}"/>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7" name="直線コネクタ 6">
            <a:extLst>
              <a:ext uri="{FF2B5EF4-FFF2-40B4-BE49-F238E27FC236}">
                <a16:creationId xmlns:a16="http://schemas.microsoft.com/office/drawing/2014/main" id="{42A5A182-DC4C-40CF-8DBB-5A4265526AE8}"/>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7D8D7663-72B5-4DA9-848A-D3E6E9FBABBC}"/>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9" name="テキスト ボックス 8">
            <a:extLst>
              <a:ext uri="{FF2B5EF4-FFF2-40B4-BE49-F238E27FC236}">
                <a16:creationId xmlns:a16="http://schemas.microsoft.com/office/drawing/2014/main" id="{E1AC4FC6-BB3E-47FF-A10D-BDFB5A182335}"/>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10" name="正方形/長方形 9">
            <a:extLst>
              <a:ext uri="{FF2B5EF4-FFF2-40B4-BE49-F238E27FC236}">
                <a16:creationId xmlns:a16="http://schemas.microsoft.com/office/drawing/2014/main" id="{FAA97F04-EDE7-434B-B98E-295244106153}"/>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テキスト ボックス 10">
            <a:extLst>
              <a:ext uri="{FF2B5EF4-FFF2-40B4-BE49-F238E27FC236}">
                <a16:creationId xmlns:a16="http://schemas.microsoft.com/office/drawing/2014/main" id="{F924359C-A6BA-428C-9193-E33B23A21303}"/>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12" name="正方形/長方形 11">
            <a:extLst>
              <a:ext uri="{FF2B5EF4-FFF2-40B4-BE49-F238E27FC236}">
                <a16:creationId xmlns:a16="http://schemas.microsoft.com/office/drawing/2014/main" id="{69714B0F-0C30-49BC-85BC-A89106CDA49E}"/>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テキスト ボックス 14">
            <a:extLst>
              <a:ext uri="{FF2B5EF4-FFF2-40B4-BE49-F238E27FC236}">
                <a16:creationId xmlns:a16="http://schemas.microsoft.com/office/drawing/2014/main" id="{70A9487C-ABD3-4A4F-A34F-EEA7DA25D919}"/>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16" name="テキスト ボックス 15">
            <a:extLst>
              <a:ext uri="{FF2B5EF4-FFF2-40B4-BE49-F238E27FC236}">
                <a16:creationId xmlns:a16="http://schemas.microsoft.com/office/drawing/2014/main" id="{57B01606-12F0-4672-8BE8-888BDBD544E2}"/>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18" name="正方形/長方形 17">
            <a:extLst>
              <a:ext uri="{FF2B5EF4-FFF2-40B4-BE49-F238E27FC236}">
                <a16:creationId xmlns:a16="http://schemas.microsoft.com/office/drawing/2014/main" id="{41596A79-5D3E-48D0-8ACD-83F87492BD2B}"/>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2" name="図 21">
            <a:extLst>
              <a:ext uri="{FF2B5EF4-FFF2-40B4-BE49-F238E27FC236}">
                <a16:creationId xmlns:a16="http://schemas.microsoft.com/office/drawing/2014/main" id="{A256898B-BB00-4D93-B51B-F13B52681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385" y="902251"/>
            <a:ext cx="2971636" cy="2228727"/>
          </a:xfrm>
          <a:prstGeom prst="rect">
            <a:avLst/>
          </a:prstGeom>
        </p:spPr>
      </p:pic>
      <p:pic>
        <p:nvPicPr>
          <p:cNvPr id="24" name="図 23">
            <a:extLst>
              <a:ext uri="{FF2B5EF4-FFF2-40B4-BE49-F238E27FC236}">
                <a16:creationId xmlns:a16="http://schemas.microsoft.com/office/drawing/2014/main" id="{470E1E65-8FC1-4794-8D48-2DBABDF3A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114" y="4276899"/>
            <a:ext cx="2979068" cy="1583558"/>
          </a:xfrm>
          <a:prstGeom prst="rect">
            <a:avLst/>
          </a:prstGeom>
        </p:spPr>
      </p:pic>
      <p:sp>
        <p:nvSpPr>
          <p:cNvPr id="32" name="正方形/長方形 31">
            <a:extLst>
              <a:ext uri="{FF2B5EF4-FFF2-40B4-BE49-F238E27FC236}">
                <a16:creationId xmlns:a16="http://schemas.microsoft.com/office/drawing/2014/main" id="{90219C17-724D-49F4-9F13-2F76CF640F0E}"/>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8B48E524-E3AF-4CDB-904C-BE0B6DDEC88C}"/>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7CD21F6-7659-402F-B889-AFD0E7EB0F82}"/>
              </a:ext>
            </a:extLst>
          </p:cNvPr>
          <p:cNvSpPr txBox="1"/>
          <p:nvPr/>
        </p:nvSpPr>
        <p:spPr>
          <a:xfrm>
            <a:off x="1077934" y="2050677"/>
            <a:ext cx="3477468" cy="1015663"/>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Player</a:t>
            </a:r>
            <a:r>
              <a:rPr kumimoji="1" lang="ja-JP" altLang="en-US" sz="1200" dirty="0">
                <a:latin typeface="游ゴシック" panose="020B0400000000000000" pitchFamily="50" charset="-128"/>
                <a:ea typeface="游ゴシック" panose="020B0400000000000000" pitchFamily="50" charset="-128"/>
              </a:rPr>
              <a:t>の情報を構造体で作成し２人でのプレイを可能にしました。マス目での当たり判定をとるために現在座標をマス目に変換する方法を学びました。単方向リストを作成しリプレイを実装しました。</a:t>
            </a:r>
            <a:endParaRPr kumimoji="1" lang="en-US" altLang="ja-JP" sz="1200" dirty="0">
              <a:latin typeface="游ゴシック" panose="020B0400000000000000" pitchFamily="50" charset="-128"/>
              <a:ea typeface="游ゴシック" panose="020B0400000000000000" pitchFamily="50" charset="-128"/>
            </a:endParaRPr>
          </a:p>
        </p:txBody>
      </p:sp>
      <p:sp>
        <p:nvSpPr>
          <p:cNvPr id="39" name="テキスト ボックス 38">
            <a:extLst>
              <a:ext uri="{FF2B5EF4-FFF2-40B4-BE49-F238E27FC236}">
                <a16:creationId xmlns:a16="http://schemas.microsoft.com/office/drawing/2014/main" id="{DA5FBE9A-B04D-4F03-9AC2-078B170AFFC8}"/>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元の画像を分割して表示し、クリア不能にならないようシャッフルしています。分割数を変更でき、データの格納のために配列を動的に確保しています。パズルを解くためのアルゴリズムを考えしオートクリアが実装されています。</a:t>
            </a:r>
          </a:p>
        </p:txBody>
      </p:sp>
    </p:spTree>
    <p:extLst>
      <p:ext uri="{BB962C8B-B14F-4D97-AF65-F5344CB8AC3E}">
        <p14:creationId xmlns:p14="http://schemas.microsoft.com/office/powerpoint/2010/main" val="120960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3C3CAB0-B7C1-4B8C-9FAB-A73F41F6500F}"/>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3"/>
            <a:ext cx="1703873" cy="86177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a:extLst>
              <a:ext uri="{FF2B5EF4-FFF2-40B4-BE49-F238E27FC236}">
                <a16:creationId xmlns:a16="http://schemas.microsoft.com/office/drawing/2014/main" id="{A4BC60FA-6FF5-49A9-B404-4E75F87E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093" y="1094753"/>
            <a:ext cx="2962401" cy="1845733"/>
          </a:xfrm>
          <a:prstGeom prst="rect">
            <a:avLst/>
          </a:prstGeom>
        </p:spPr>
      </p:pic>
      <p:pic>
        <p:nvPicPr>
          <p:cNvPr id="22" name="図 21">
            <a:extLst>
              <a:ext uri="{FF2B5EF4-FFF2-40B4-BE49-F238E27FC236}">
                <a16:creationId xmlns:a16="http://schemas.microsoft.com/office/drawing/2014/main" id="{69E2FED1-23D5-427E-97A7-8DF99FD6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088" y="3953314"/>
            <a:ext cx="2979068" cy="2228729"/>
          </a:xfrm>
          <a:prstGeom prst="rect">
            <a:avLst/>
          </a:prstGeom>
        </p:spPr>
      </p:pic>
      <p:sp>
        <p:nvSpPr>
          <p:cNvPr id="23" name="正方形/長方形 22">
            <a:extLst>
              <a:ext uri="{FF2B5EF4-FFF2-40B4-BE49-F238E27FC236}">
                <a16:creationId xmlns:a16="http://schemas.microsoft.com/office/drawing/2014/main" id="{75CB30CD-AB3F-4893-AFE2-D7AF23305A43}"/>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32D85C4-84BB-4E72-9A0C-6AB453EBA521}"/>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B28FBB55-CBEC-4932-B2F1-1BABE6B38F3B}"/>
              </a:ext>
            </a:extLst>
          </p:cNvPr>
          <p:cNvSpPr txBox="1"/>
          <p:nvPr/>
        </p:nvSpPr>
        <p:spPr>
          <a:xfrm>
            <a:off x="1077934" y="2050677"/>
            <a:ext cx="3477468" cy="830997"/>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夏休みの課題として短期間で製作しました。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１年前期で学んだ技術や手法を使い製作しました。</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AA044C46-8ED0-474E-ADFD-D6D61B56B86E}"/>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初めて</a:t>
            </a:r>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＋＋で製作した作品です。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言語の基礎的な部分や、デザインパターンを学びました。移り変わる敵の行動を制御するために　　　　パターンを使用しシーンを管理しているクラスに　　　　　パターンを使用しています。</a:t>
            </a:r>
          </a:p>
        </p:txBody>
      </p:sp>
      <p:sp>
        <p:nvSpPr>
          <p:cNvPr id="11" name="テキスト ボックス 10">
            <a:extLst>
              <a:ext uri="{FF2B5EF4-FFF2-40B4-BE49-F238E27FC236}">
                <a16:creationId xmlns:a16="http://schemas.microsoft.com/office/drawing/2014/main" id="{84645869-2A7A-4223-847A-BA082DAC5F19}"/>
              </a:ext>
            </a:extLst>
          </p:cNvPr>
          <p:cNvSpPr txBox="1"/>
          <p:nvPr/>
        </p:nvSpPr>
        <p:spPr>
          <a:xfrm>
            <a:off x="6350000" y="5868162"/>
            <a:ext cx="853119" cy="276999"/>
          </a:xfrm>
          <a:prstGeom prst="rect">
            <a:avLst/>
          </a:prstGeom>
          <a:noFill/>
        </p:spPr>
        <p:txBody>
          <a:bodyPr wrap="none" rtlCol="0">
            <a:spAutoFit/>
          </a:bodyPr>
          <a:lstStyle/>
          <a:p>
            <a:r>
              <a:rPr kumimoji="1" lang="en-US" altLang="ja-JP" sz="1200" dirty="0">
                <a:latin typeface="+mn-ea"/>
              </a:rPr>
              <a:t>Singleton</a:t>
            </a:r>
            <a:endParaRPr kumimoji="1" lang="ja-JP" altLang="en-US" sz="1200" dirty="0">
              <a:latin typeface="+mn-ea"/>
            </a:endParaRPr>
          </a:p>
        </p:txBody>
      </p:sp>
      <p:sp>
        <p:nvSpPr>
          <p:cNvPr id="12" name="テキスト ボックス 11">
            <a:extLst>
              <a:ext uri="{FF2B5EF4-FFF2-40B4-BE49-F238E27FC236}">
                <a16:creationId xmlns:a16="http://schemas.microsoft.com/office/drawing/2014/main" id="{F7FF1C92-3E1C-461F-9D09-862B677002C6}"/>
              </a:ext>
            </a:extLst>
          </p:cNvPr>
          <p:cNvSpPr txBox="1"/>
          <p:nvPr/>
        </p:nvSpPr>
        <p:spPr>
          <a:xfrm>
            <a:off x="5642554" y="5686788"/>
            <a:ext cx="562975" cy="276999"/>
          </a:xfrm>
          <a:prstGeom prst="rect">
            <a:avLst/>
          </a:prstGeom>
          <a:noFill/>
        </p:spPr>
        <p:txBody>
          <a:bodyPr wrap="none" rtlCol="0">
            <a:spAutoFit/>
          </a:bodyPr>
          <a:lstStyle/>
          <a:p>
            <a:r>
              <a:rPr kumimoji="1" lang="en-US" altLang="ja-JP" sz="1200" dirty="0">
                <a:latin typeface="+mn-ea"/>
              </a:rPr>
              <a:t>State</a:t>
            </a:r>
            <a:endParaRPr kumimoji="1" lang="ja-JP" altLang="en-US" sz="1200" dirty="0">
              <a:latin typeface="+mn-ea"/>
            </a:endParaRPr>
          </a:p>
        </p:txBody>
      </p:sp>
      <p:cxnSp>
        <p:nvCxnSpPr>
          <p:cNvPr id="21" name="直線コネクタ 20">
            <a:extLst>
              <a:ext uri="{FF2B5EF4-FFF2-40B4-BE49-F238E27FC236}">
                <a16:creationId xmlns:a16="http://schemas.microsoft.com/office/drawing/2014/main" id="{26BBF58B-2ADC-4EBD-897E-10A64B833DB8}"/>
              </a:ext>
            </a:extLst>
          </p:cNvPr>
          <p:cNvCxnSpPr>
            <a:cxnSpLocks/>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67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２年前期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２年次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mn-ea"/>
              </a:rPr>
              <a:t>製作時期</a:t>
            </a:r>
            <a:endParaRPr kumimoji="1" lang="en-US" altLang="ja-JP" sz="1600" dirty="0">
              <a:latin typeface="+mn-ea"/>
            </a:endParaRPr>
          </a:p>
          <a:p>
            <a:pPr algn="r"/>
            <a:r>
              <a:rPr kumimoji="1" lang="ja-JP" altLang="en-US" sz="1600" dirty="0">
                <a:latin typeface="+mn-ea"/>
              </a:rPr>
              <a:t>使用言語</a:t>
            </a:r>
            <a:endParaRPr kumimoji="1" lang="en-US" altLang="ja-JP" sz="1600" dirty="0">
              <a:latin typeface="+mn-ea"/>
            </a:endParaRPr>
          </a:p>
          <a:p>
            <a:pPr algn="r"/>
            <a:r>
              <a:rPr kumimoji="1" lang="ja-JP" altLang="en-US" sz="1600" dirty="0">
                <a:latin typeface="+mn-ea"/>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２年前期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a:t>
            </a:r>
            <a:r>
              <a:rPr kumimoji="1" lang="ja-JP" altLang="ja-JP" sz="1600" dirty="0">
                <a:latin typeface="游ゴシック" panose="020B0400000000000000" pitchFamily="50" charset="-128"/>
                <a:ea typeface="游ゴシック" panose="020B0400000000000000" pitchFamily="50" charset="-128"/>
              </a:rPr>
              <a:t>＋＋</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9" name="図 18">
            <a:extLst>
              <a:ext uri="{FF2B5EF4-FFF2-40B4-BE49-F238E27FC236}">
                <a16:creationId xmlns:a16="http://schemas.microsoft.com/office/drawing/2014/main" id="{1001BBE8-E854-4C40-89FB-0C2CA53B4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387" y="902251"/>
            <a:ext cx="2963427" cy="2217028"/>
          </a:xfrm>
          <a:prstGeom prst="rect">
            <a:avLst/>
          </a:prstGeom>
        </p:spPr>
      </p:pic>
      <p:pic>
        <p:nvPicPr>
          <p:cNvPr id="22" name="図 21">
            <a:extLst>
              <a:ext uri="{FF2B5EF4-FFF2-40B4-BE49-F238E27FC236}">
                <a16:creationId xmlns:a16="http://schemas.microsoft.com/office/drawing/2014/main" id="{4FDB53A1-DD08-418C-80D6-A6F8BFCA5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745" y="3953314"/>
            <a:ext cx="2977808" cy="2233356"/>
          </a:xfrm>
          <a:prstGeom prst="rect">
            <a:avLst/>
          </a:prstGeom>
        </p:spPr>
      </p:pic>
      <p:sp>
        <p:nvSpPr>
          <p:cNvPr id="23" name="正方形/長方形 22">
            <a:extLst>
              <a:ext uri="{FF2B5EF4-FFF2-40B4-BE49-F238E27FC236}">
                <a16:creationId xmlns:a16="http://schemas.microsoft.com/office/drawing/2014/main" id="{7801AFA4-F1B6-46C8-A712-3723AC6C65EF}"/>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CB0E18A-60E3-4F3F-BBE5-694B89FD7DA3}"/>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3477468" cy="646331"/>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＋＋の理解をより深める目的で製作しました。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オブジェクト指向におけるカプセル化を意識し</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製作しました。</a:t>
            </a:r>
            <a:endParaRPr kumimoji="1" lang="en-US" altLang="ja-JP" sz="1200" dirty="0">
              <a:latin typeface="游ゴシック" panose="020B0400000000000000" pitchFamily="50" charset="-128"/>
              <a:ea typeface="游ゴシック" panose="020B0400000000000000" pitchFamily="50" charset="-128"/>
            </a:endParaRPr>
          </a:p>
        </p:txBody>
      </p:sp>
      <p:sp>
        <p:nvSpPr>
          <p:cNvPr id="26" name="テキスト ボックス 25">
            <a:extLst>
              <a:ext uri="{FF2B5EF4-FFF2-40B4-BE49-F238E27FC236}">
                <a16:creationId xmlns:a16="http://schemas.microsoft.com/office/drawing/2014/main" id="{6BE461DC-C42C-4ADD-8CED-A859A0AD43AD}"/>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err="1">
                <a:latin typeface="游ゴシック" panose="020B0400000000000000" pitchFamily="50" charset="-128"/>
                <a:ea typeface="游ゴシック" panose="020B0400000000000000" pitchFamily="50" charset="-128"/>
              </a:rPr>
              <a:t>ぷよが</a:t>
            </a:r>
            <a:r>
              <a:rPr kumimoji="1" lang="ja-JP" altLang="en-US" sz="1200" dirty="0">
                <a:latin typeface="游ゴシック" panose="020B0400000000000000" pitchFamily="50" charset="-128"/>
                <a:ea typeface="游ゴシック" panose="020B0400000000000000" pitchFamily="50" charset="-128"/>
              </a:rPr>
              <a:t>いくつ繋がっているかの判定をラムダ式を使用した再起関数によって実現しています。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プレイした際の気持ちよさを追求するために、</a:t>
            </a:r>
            <a:r>
              <a:rPr kumimoji="1" lang="ja-JP" altLang="en-US" sz="1200" dirty="0" err="1">
                <a:latin typeface="游ゴシック" panose="020B0400000000000000" pitchFamily="50" charset="-128"/>
                <a:ea typeface="游ゴシック" panose="020B0400000000000000" pitchFamily="50" charset="-128"/>
              </a:rPr>
              <a:t>ぷよが</a:t>
            </a:r>
            <a:r>
              <a:rPr kumimoji="1" lang="ja-JP" altLang="en-US" sz="1200" dirty="0">
                <a:latin typeface="游ゴシック" panose="020B0400000000000000" pitchFamily="50" charset="-128"/>
                <a:ea typeface="游ゴシック" panose="020B0400000000000000" pitchFamily="50" charset="-128"/>
              </a:rPr>
              <a:t>着地した際にぷよーんとさせたり、消える際に　　　　　を使用したエフェクトを描画しています。</a:t>
            </a:r>
          </a:p>
        </p:txBody>
      </p:sp>
      <p:sp>
        <p:nvSpPr>
          <p:cNvPr id="9" name="テキスト ボックス 8">
            <a:extLst>
              <a:ext uri="{FF2B5EF4-FFF2-40B4-BE49-F238E27FC236}">
                <a16:creationId xmlns:a16="http://schemas.microsoft.com/office/drawing/2014/main" id="{FBCC0EB2-45AD-4080-A88F-6F4D84BB1AAF}"/>
              </a:ext>
            </a:extLst>
          </p:cNvPr>
          <p:cNvSpPr txBox="1"/>
          <p:nvPr/>
        </p:nvSpPr>
        <p:spPr>
          <a:xfrm>
            <a:off x="5884412" y="5869963"/>
            <a:ext cx="1002574" cy="276999"/>
          </a:xfrm>
          <a:prstGeom prst="rect">
            <a:avLst/>
          </a:prstGeom>
          <a:noFill/>
        </p:spPr>
        <p:txBody>
          <a:bodyPr wrap="square" rtlCol="0">
            <a:spAutoFit/>
          </a:bodyPr>
          <a:lstStyle/>
          <a:p>
            <a:r>
              <a:rPr kumimoji="1" lang="en-US" altLang="ja-JP" sz="1200" dirty="0" err="1">
                <a:latin typeface="游ゴシック" panose="020B0400000000000000" pitchFamily="50" charset="-128"/>
              </a:rPr>
              <a:t>Effekseer</a:t>
            </a:r>
            <a:endParaRPr kumimoji="1" lang="ja-JP" altLang="en-US" sz="1200" dirty="0"/>
          </a:p>
        </p:txBody>
      </p:sp>
    </p:spTree>
    <p:extLst>
      <p:ext uri="{BB962C8B-B14F-4D97-AF65-F5344CB8AC3E}">
        <p14:creationId xmlns:p14="http://schemas.microsoft.com/office/powerpoint/2010/main" val="23911372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729</TotalTime>
  <Words>1227</Words>
  <Application>Microsoft Office PowerPoint</Application>
  <PresentationFormat>A4 210 x 297 mm</PresentationFormat>
  <Paragraphs>200</Paragraphs>
  <Slides>12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Meiryo UI</vt:lpstr>
      <vt:lpstr>游ゴシック</vt:lpstr>
      <vt:lpstr>Arial</vt:lpstr>
      <vt:lpstr>Arial Black</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橋本　大輝</dc:creator>
  <cp:lastModifiedBy>橋本 大輝</cp:lastModifiedBy>
  <cp:revision>35</cp:revision>
  <dcterms:created xsi:type="dcterms:W3CDTF">2021-12-06T06:00:13Z</dcterms:created>
  <dcterms:modified xsi:type="dcterms:W3CDTF">2021-12-07T18:52:22Z</dcterms:modified>
</cp:coreProperties>
</file>